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1" r:id="rId4"/>
    <p:sldId id="276" r:id="rId5"/>
    <p:sldId id="277" r:id="rId6"/>
    <p:sldId id="273" r:id="rId7"/>
    <p:sldId id="281" r:id="rId8"/>
    <p:sldId id="274" r:id="rId9"/>
    <p:sldId id="271" r:id="rId10"/>
    <p:sldId id="263" r:id="rId11"/>
    <p:sldId id="280" r:id="rId12"/>
    <p:sldId id="283" r:id="rId13"/>
    <p:sldId id="259" r:id="rId14"/>
    <p:sldId id="260" r:id="rId15"/>
    <p:sldId id="265" r:id="rId16"/>
    <p:sldId id="282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ie Price" initials="SP" lastIdx="3" clrIdx="0">
    <p:extLst>
      <p:ext uri="{19B8F6BF-5375-455C-9EA6-DF929625EA0E}">
        <p15:presenceInfo xmlns:p15="http://schemas.microsoft.com/office/powerpoint/2012/main" userId="Stacie Pr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4" autoAdjust="0"/>
  </p:normalViewPr>
  <p:slideViewPr>
    <p:cSldViewPr snapToGrid="0">
      <p:cViewPr varScale="1">
        <p:scale>
          <a:sx n="75" d="100"/>
          <a:sy n="75" d="100"/>
        </p:scale>
        <p:origin x="7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C63D-349C-4503-BBC3-B683DCC7B887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947C0-019B-412A-97B4-D052C4324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E901-572F-4F20-8675-268B9931B02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DD7F-4C1D-4C93-B1FF-F924E6D28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8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6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0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5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79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DD7F-4C1D-4C93-B1FF-F924E6D281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9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9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097E-7297-4C3E-B51D-61E74B81808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983A-0555-4A9D-966F-326AB45C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data.org/service-animal-resource-hu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Service Animals, </a:t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the Americans with Disabilities Act, and Public Transportation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6038"/>
            <a:ext cx="9144000" cy="262604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September 4, 2020</a:t>
            </a:r>
          </a:p>
          <a:p>
            <a:endParaRPr lang="en-US" dirty="0"/>
          </a:p>
          <a:p>
            <a:r>
              <a:rPr lang="en-US" dirty="0" smtClean="0"/>
              <a:t>Presenters:</a:t>
            </a:r>
          </a:p>
          <a:p>
            <a:r>
              <a:rPr lang="en-US" dirty="0" smtClean="0"/>
              <a:t>Donna DeStefano, Tennessee Disability Coalition</a:t>
            </a:r>
          </a:p>
          <a:p>
            <a:r>
              <a:rPr lang="en-US" dirty="0" smtClean="0"/>
              <a:t>Brian </a:t>
            </a:r>
            <a:r>
              <a:rPr lang="en-US" dirty="0"/>
              <a:t>Keller, Disability Rights </a:t>
            </a:r>
            <a:r>
              <a:rPr lang="en-US" dirty="0" smtClean="0"/>
              <a:t>Tennessee</a:t>
            </a:r>
          </a:p>
          <a:p>
            <a:r>
              <a:rPr lang="en-US" dirty="0" smtClean="0"/>
              <a:t>Stacie Price, Disability Rights Tennessee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52" y="4295582"/>
            <a:ext cx="1658256" cy="1518036"/>
          </a:xfrm>
          <a:prstGeom prst="rect">
            <a:avLst/>
          </a:prstGeom>
        </p:spPr>
      </p:pic>
      <p:pic>
        <p:nvPicPr>
          <p:cNvPr id="1026" name="Picture 2" descr="Disability R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04" y="600679"/>
            <a:ext cx="2668904" cy="6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91" y="422721"/>
            <a:ext cx="1449217" cy="10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974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Inquiries, Exclusions, Charges, and Other Specific Rules Related to Service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Animals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Part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0" y="2178368"/>
            <a:ext cx="10469880" cy="432403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000" dirty="0" smtClean="0"/>
              <a:t>When </a:t>
            </a:r>
            <a:r>
              <a:rPr lang="en-US" sz="3000" dirty="0"/>
              <a:t>it is not obvious what service an animal provides, only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limited inquiries</a:t>
            </a:r>
            <a:r>
              <a:rPr lang="en-US" sz="3000" dirty="0"/>
              <a:t> are allowed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r>
              <a:rPr lang="en-US" sz="3000" dirty="0" smtClean="0"/>
              <a:t>Staff </a:t>
            </a:r>
            <a:r>
              <a:rPr lang="en-US" sz="3000" dirty="0"/>
              <a:t>may ask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two questions</a:t>
            </a:r>
            <a:r>
              <a:rPr lang="en-US" sz="3000" dirty="0"/>
              <a:t>: </a:t>
            </a:r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is </a:t>
            </a:r>
            <a:r>
              <a:rPr lang="en-US" sz="3000" dirty="0"/>
              <a:t>the dog a service animal required because of a disability, and </a:t>
            </a:r>
            <a:endParaRPr lang="en-U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dirty="0" smtClean="0"/>
              <a:t>what </a:t>
            </a:r>
            <a:r>
              <a:rPr lang="en-US" sz="3000" dirty="0"/>
              <a:t>work or task has the dog been trained to perform. Staff cannot ask about the person’s disability, require medical documentation, require a special identification card or training documentation for the dog, or ask that the dog demonstrate its ability to perform the work or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8528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Inquiries, Exclusions, Charges, and Other Specific Rules Related to Service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Animals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Part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Allergies and fear of dogs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valid reasons </a:t>
            </a:r>
            <a:r>
              <a:rPr lang="en-US" dirty="0"/>
              <a:t>for denying access or refusing service to people using service animals.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person with a disability cannot be asked to remove his service animal from the premises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unless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dog is out of control and the handler does not take effective action to control it </a:t>
            </a:r>
            <a:r>
              <a:rPr lang="en-US" sz="2800" dirty="0" smtClean="0"/>
              <a:t>or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dog is not housebroken. </a:t>
            </a:r>
          </a:p>
        </p:txBody>
      </p:sp>
    </p:spTree>
    <p:extLst>
      <p:ext uri="{BB962C8B-B14F-4D97-AF65-F5344CB8AC3E}">
        <p14:creationId xmlns:p14="http://schemas.microsoft.com/office/powerpoint/2010/main" val="27197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8528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Inquiries, Exclusions, Charges, and Other Specific Rules Related to Service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Animals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Part 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7962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sz="2200" dirty="0"/>
          </a:p>
          <a:p>
            <a:r>
              <a:rPr lang="en-US" dirty="0" smtClean="0"/>
              <a:t>People </a:t>
            </a:r>
            <a:r>
              <a:rPr lang="en-US" dirty="0"/>
              <a:t>with disabilities who use service animals cannot be isolated from other patrons, treated less favorably than other patrons, or charged fees that are not charged to other patrons without animals.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a </a:t>
            </a:r>
            <a:r>
              <a:rPr lang="en-US" dirty="0"/>
              <a:t>business requires a deposit or fee to be paid by patrons with pets, it must waive the charge for service animals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Staff </a:t>
            </a:r>
            <a:r>
              <a:rPr lang="en-US" dirty="0"/>
              <a:t>are not required to provide care for or supervision of a service animal.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Relationship of ADA to Other Laws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The Fair Housing Act </a:t>
            </a:r>
            <a:r>
              <a:rPr lang="en-US" dirty="0" smtClean="0"/>
              <a:t>covers service animal provisions for residential housing situations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 Air Carrier Access Act </a:t>
            </a:r>
            <a:r>
              <a:rPr lang="en-US" dirty="0" smtClean="0"/>
              <a:t>covers service animal provisions for airline travel.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B0F0"/>
                </a:solidFill>
              </a:rPr>
              <a:t>NOTE:  The definition of a service animal under each of these laws is different from the definition under the 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5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Federal Authority/Enforcement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745"/>
            <a:ext cx="10515600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Title II </a:t>
            </a:r>
            <a:r>
              <a:rPr lang="en-US" dirty="0" smtClean="0"/>
              <a:t>-- Regulated and enforced by the U.S. Department of Justice, Civil Rights Division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Public Transportation </a:t>
            </a:r>
            <a:r>
              <a:rPr lang="en-US" dirty="0" smtClean="0"/>
              <a:t>- Federal Transit Administration (FTA) Office </a:t>
            </a:r>
            <a:r>
              <a:rPr lang="en-US" dirty="0"/>
              <a:t>of Civil Rights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State Laws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Vary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66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Some states laws make it illegal </a:t>
            </a:r>
            <a:r>
              <a:rPr lang="en-US" dirty="0"/>
              <a:t>to falsely claim that an animal is a service animal or falsely claim that you are entitled to be accompanied by a service animal.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Most violations are usually a misdemeanor.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Penalties </a:t>
            </a:r>
            <a:r>
              <a:rPr lang="en-US" dirty="0"/>
              <a:t>vary by state for violating these laws.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0" y="354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Recent State Law –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issouri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July 2020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805305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Updates </a:t>
            </a:r>
            <a:r>
              <a:rPr lang="en-US" dirty="0"/>
              <a:t>service </a:t>
            </a:r>
            <a:r>
              <a:rPr lang="en-US" dirty="0" smtClean="0"/>
              <a:t>and assistance </a:t>
            </a:r>
            <a:r>
              <a:rPr lang="en-US" dirty="0"/>
              <a:t>animal legislation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Misrepresentation of a service dog or assistance animal includes but is not limited </a:t>
            </a:r>
            <a:r>
              <a:rPr lang="en-US" dirty="0" smtClean="0"/>
              <a:t>to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knowingly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creating false documents </a:t>
            </a:r>
          </a:p>
          <a:p>
            <a:pPr lvl="1"/>
            <a:r>
              <a:rPr lang="en-US" dirty="0" smtClean="0"/>
              <a:t>providing false documents to </a:t>
            </a:r>
            <a:r>
              <a:rPr lang="en-US" dirty="0"/>
              <a:t>another person </a:t>
            </a:r>
            <a:endParaRPr lang="en-US" dirty="0" smtClean="0"/>
          </a:p>
          <a:p>
            <a:pPr lvl="1"/>
            <a:r>
              <a:rPr lang="en-US" dirty="0" smtClean="0"/>
              <a:t>misrepresenting facts </a:t>
            </a:r>
            <a:r>
              <a:rPr lang="en-US" dirty="0"/>
              <a:t>to a health care provider </a:t>
            </a:r>
            <a:r>
              <a:rPr lang="en-US" dirty="0" smtClean="0"/>
              <a:t>to obtain documentation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Class </a:t>
            </a:r>
            <a:r>
              <a:rPr lang="en-US" dirty="0"/>
              <a:t>C misdemeanor </a:t>
            </a:r>
            <a:r>
              <a:rPr lang="en-US" dirty="0" smtClean="0"/>
              <a:t>and </a:t>
            </a:r>
            <a:r>
              <a:rPr lang="en-US" dirty="0"/>
              <a:t>responsible for any actual damages incurred during </a:t>
            </a:r>
            <a:r>
              <a:rPr lang="en-US" dirty="0" smtClean="0"/>
              <a:t>the interaction</a:t>
            </a:r>
          </a:p>
        </p:txBody>
      </p:sp>
    </p:spTree>
    <p:extLst>
      <p:ext uri="{BB962C8B-B14F-4D97-AF65-F5344CB8AC3E}">
        <p14:creationId xmlns:p14="http://schemas.microsoft.com/office/powerpoint/2010/main" val="798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20" y="61182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Proposed Legislation in Tennessee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490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Tennessee </a:t>
            </a:r>
            <a:r>
              <a:rPr lang="en-US" dirty="0"/>
              <a:t>does not have any laws regarding the misrepresentation of a service </a:t>
            </a:r>
            <a:r>
              <a:rPr lang="en-US" dirty="0" smtClean="0"/>
              <a:t>animal in ADA-covered areas, including public transportation </a:t>
            </a:r>
          </a:p>
          <a:p>
            <a:endParaRPr lang="en-US" i="1" dirty="0"/>
          </a:p>
          <a:p>
            <a:r>
              <a:rPr lang="en-US" dirty="0" smtClean="0"/>
              <a:t>Proposed </a:t>
            </a:r>
            <a:r>
              <a:rPr lang="en-US" dirty="0"/>
              <a:t>2020 legislation that would make it illegal to falsely claim an animal is a service animal in places of public accommodation has been put on </a:t>
            </a:r>
            <a:r>
              <a:rPr lang="en-US" dirty="0" smtClean="0"/>
              <a:t>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Resources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Share</a:t>
            </a:r>
            <a:r>
              <a:rPr lang="en-US" b="1" dirty="0"/>
              <a:t/>
            </a:r>
            <a:br>
              <a:rPr lang="en-US" b="1" dirty="0"/>
            </a:br>
            <a:endParaRPr lang="en-US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" y="1825624"/>
            <a:ext cx="10754360" cy="45954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Service Animals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://www.ada.gov/service_animals_2010.htm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Frequently Asked Questions about Service Animals and the ADA</a:t>
            </a:r>
          </a:p>
          <a:p>
            <a:pPr marL="0" indent="0">
              <a:buNone/>
            </a:pPr>
            <a:r>
              <a:rPr lang="en-US" dirty="0"/>
              <a:t>https://www.ada.gov/regs2010/service_animal_qa.html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United States Department of Transportation -- Accessibility</a:t>
            </a:r>
          </a:p>
          <a:p>
            <a:pPr marL="0" indent="0">
              <a:buNone/>
            </a:pPr>
            <a:r>
              <a:rPr lang="en-US" dirty="0"/>
              <a:t>https://www.transportation.gov/civil-rights/civil-rights-awareness-enforcement/accessibility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 smtClean="0"/>
              <a:t>Service Animal Resource Hub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https://adata.org/service-animal-resource-hub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This is a partial list; a full list will be sent as follow-up to all participants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Americans with Disabilities Act (ADA)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Title II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1705"/>
            <a:ext cx="10515600" cy="4351338"/>
          </a:xfrm>
        </p:spPr>
        <p:txBody>
          <a:bodyPr/>
          <a:lstStyle/>
          <a:p>
            <a:r>
              <a:rPr lang="en-US" dirty="0" smtClean="0"/>
              <a:t>applies to State and local government entities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protects qualified individuals with disabilities from discrimination on the basis of disability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prohibition on discrimination applies to all activities of State and local governments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095" y="1399869"/>
            <a:ext cx="1661044" cy="16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Service Animals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ADA Definition, Title II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580" y="1690688"/>
            <a:ext cx="10784840" cy="4897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Service animals are defined as </a:t>
            </a:r>
          </a:p>
          <a:p>
            <a:pPr marL="0" indent="0" algn="ctr">
              <a:buNone/>
            </a:pPr>
            <a:r>
              <a:rPr lang="en-US" dirty="0" smtClean="0"/>
              <a:t>dogs that are individually trained to do work </a:t>
            </a:r>
          </a:p>
          <a:p>
            <a:pPr marL="0" indent="0" algn="ctr">
              <a:buNone/>
            </a:pPr>
            <a:r>
              <a:rPr lang="en-US" dirty="0" smtClean="0"/>
              <a:t>or perform tasks for people with disabilities.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also a </a:t>
            </a:r>
            <a:r>
              <a:rPr lang="en-US" dirty="0"/>
              <a:t>separate provision about miniature </a:t>
            </a:r>
            <a:r>
              <a:rPr lang="en-US" dirty="0" smtClean="0"/>
              <a:t>horses.</a:t>
            </a:r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1800" i="1" dirty="0" smtClean="0">
                <a:solidFill>
                  <a:srgbClr val="00B0F0"/>
                </a:solidFill>
              </a:rPr>
              <a:t>NOTE:  Dogs </a:t>
            </a:r>
            <a:r>
              <a:rPr lang="en-US" sz="1800" i="1" dirty="0">
                <a:solidFill>
                  <a:srgbClr val="00B0F0"/>
                </a:solidFill>
              </a:rPr>
              <a:t>whose sole function is to provide comfort or emotional support do not qualify as service animals under the ADA.</a:t>
            </a:r>
            <a:endParaRPr lang="en-US" sz="1800" i="1" dirty="0" smtClean="0">
              <a:solidFill>
                <a:srgbClr val="00B0F0"/>
              </a:solidFill>
            </a:endParaRP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0" y="257539"/>
            <a:ext cx="2001612" cy="17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93" y="10718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Service Animals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Department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Transportation ADA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Part One</a:t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Different from Title II Definition of Service Animal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325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Service animal </a:t>
            </a:r>
            <a:r>
              <a:rPr lang="en-US" sz="3200" dirty="0"/>
              <a:t>is defined as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any </a:t>
            </a:r>
            <a:r>
              <a:rPr lang="en-US" sz="3200" dirty="0"/>
              <a:t>guide dog, signal dog, or other animal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individually </a:t>
            </a:r>
            <a:r>
              <a:rPr lang="en-US" sz="3200" dirty="0"/>
              <a:t>trained to work or perform tasks 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for </a:t>
            </a:r>
            <a:r>
              <a:rPr lang="en-US" sz="3200" dirty="0"/>
              <a:t>an individual with a </a:t>
            </a:r>
            <a:r>
              <a:rPr lang="en-US" sz="3200" dirty="0" smtClean="0"/>
              <a:t>disability…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3" y="453093"/>
            <a:ext cx="134733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5659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Service Animals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Department 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Transportation ADA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Part Two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944688"/>
            <a:ext cx="10439400" cy="3677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…including</a:t>
            </a:r>
            <a:r>
              <a:rPr lang="en-US" dirty="0"/>
              <a:t>, but not limited to,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guiding </a:t>
            </a:r>
            <a:r>
              <a:rPr lang="en-US" dirty="0"/>
              <a:t>individuals with impaired vision,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alerting </a:t>
            </a:r>
            <a:r>
              <a:rPr lang="en-US" dirty="0"/>
              <a:t>individuals with impaired hearing to intruders or sounds,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providing </a:t>
            </a:r>
            <a:r>
              <a:rPr lang="en-US" dirty="0"/>
              <a:t>minimal protection or rescue work,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pulling </a:t>
            </a:r>
            <a:r>
              <a:rPr lang="en-US" dirty="0"/>
              <a:t>a wheelchair, or fetching dropped </a:t>
            </a:r>
            <a:r>
              <a:rPr lang="en-US" dirty="0" smtClean="0"/>
              <a:t>items”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312589"/>
            <a:ext cx="135342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Service Animals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580" y="1690688"/>
            <a:ext cx="10650220" cy="452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 smtClean="0"/>
              <a:t>Service </a:t>
            </a:r>
            <a:r>
              <a:rPr lang="en-US" sz="3000" i="1" dirty="0"/>
              <a:t>animals are 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</a:rPr>
              <a:t>working animals</a:t>
            </a:r>
            <a:r>
              <a:rPr lang="en-US" sz="3000" i="1" dirty="0"/>
              <a:t>, not pets. </a:t>
            </a:r>
            <a:endParaRPr lang="en-US" sz="3000" i="1" dirty="0" smtClean="0"/>
          </a:p>
          <a:p>
            <a:pPr marL="0" indent="0" algn="ctr">
              <a:buNone/>
            </a:pPr>
            <a:endParaRPr lang="en-US" sz="3000" i="1" dirty="0" smtClean="0"/>
          </a:p>
          <a:p>
            <a:pPr marL="0" indent="0" algn="ctr">
              <a:buNone/>
            </a:pPr>
            <a:r>
              <a:rPr lang="en-US" sz="3000" i="1" dirty="0" smtClean="0"/>
              <a:t>Dogs </a:t>
            </a:r>
            <a:r>
              <a:rPr lang="en-US" sz="3000" i="1" dirty="0"/>
              <a:t>whose sole function is to provide comfort or emotional support do 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3000" i="1" dirty="0"/>
              <a:t> qualify as service animals under the ADA</a:t>
            </a:r>
            <a:r>
              <a:rPr lang="en-US" sz="3000" i="1" dirty="0" smtClean="0"/>
              <a:t>.</a:t>
            </a:r>
          </a:p>
          <a:p>
            <a:pPr marL="0" indent="0" algn="ctr">
              <a:buNone/>
            </a:pPr>
            <a:endParaRPr lang="en-US" sz="3000" i="1" dirty="0" smtClean="0"/>
          </a:p>
          <a:p>
            <a:pPr marL="0" indent="0" algn="ctr">
              <a:buNone/>
            </a:pPr>
            <a:r>
              <a:rPr lang="en-US" sz="3000" i="1" dirty="0" smtClean="0"/>
              <a:t>The </a:t>
            </a:r>
            <a:r>
              <a:rPr lang="en-US" sz="3000" i="1" dirty="0"/>
              <a:t>work or task a dog has been trained to provide </a:t>
            </a:r>
            <a:r>
              <a:rPr lang="en-US" sz="3000" b="1" i="1" u="sng" dirty="0">
                <a:solidFill>
                  <a:schemeClr val="accent1">
                    <a:lumMod val="75000"/>
                  </a:schemeClr>
                </a:solidFill>
              </a:rPr>
              <a:t>must be directly related to the person’s disability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000" i="1" dirty="0"/>
              <a:t> </a:t>
            </a:r>
          </a:p>
          <a:p>
            <a:pPr marL="0" indent="0">
              <a:buNone/>
            </a:pPr>
            <a:endParaRPr lang="en-US" sz="3000" i="1" dirty="0" smtClean="0">
              <a:solidFill>
                <a:srgbClr val="00B0F0"/>
              </a:solidFill>
            </a:endParaRP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52" y="365125"/>
            <a:ext cx="1144088" cy="10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68363"/>
            <a:ext cx="9144000" cy="89947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Caution!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2260918"/>
            <a:ext cx="9794240" cy="2331402"/>
          </a:xfrm>
        </p:spPr>
        <p:txBody>
          <a:bodyPr>
            <a:noAutofit/>
          </a:bodyPr>
          <a:lstStyle/>
          <a:p>
            <a:r>
              <a:rPr lang="en-US" sz="2800" dirty="0" smtClean="0"/>
              <a:t>Members of the public may find that some service animals may no </a:t>
            </a:r>
          </a:p>
          <a:p>
            <a:r>
              <a:rPr lang="en-US" sz="2800" dirty="0" smtClean="0"/>
              <a:t>longer be considered service animals once they leave a public </a:t>
            </a:r>
          </a:p>
          <a:p>
            <a:r>
              <a:rPr lang="en-US" sz="2800" dirty="0" smtClean="0"/>
              <a:t>transportation system.</a:t>
            </a:r>
          </a:p>
          <a:p>
            <a:endParaRPr lang="en-US" dirty="0"/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For example, a cat trained to retrieve items for a person who uses a wheelchair for mobility may be a service animal on public transportation but would not be a service animal in a state government building</a:t>
            </a:r>
            <a:r>
              <a:rPr lang="en-US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Under Handler’s Control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Under the ADA,  service animals must </a:t>
            </a:r>
            <a:r>
              <a:rPr lang="en-US" dirty="0"/>
              <a:t>be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harnessed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leashed, or tethered,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unless</a:t>
            </a:r>
            <a:r>
              <a:rPr lang="en-US" dirty="0" smtClean="0"/>
              <a:t> </a:t>
            </a:r>
            <a:r>
              <a:rPr lang="en-US" dirty="0"/>
              <a:t>the individual’s disability prevents using these devices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or </a:t>
            </a:r>
            <a:r>
              <a:rPr lang="en-US" dirty="0"/>
              <a:t>these devices interfere with the service animal's safe, effective performance of tasks.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Otherwise, </a:t>
            </a:r>
            <a:r>
              <a:rPr lang="en-US" i="1" dirty="0"/>
              <a:t>the individual must maintain control of the </a:t>
            </a:r>
            <a:r>
              <a:rPr lang="en-US" i="1" dirty="0" smtClean="0"/>
              <a:t>animal </a:t>
            </a:r>
            <a:r>
              <a:rPr lang="en-US" i="1" dirty="0"/>
              <a:t>through voice, signal, or other effective controls.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66" y="569740"/>
            <a:ext cx="2060627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Service Animals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Under the ADA, </a:t>
            </a:r>
          </a:p>
          <a:p>
            <a:pPr marL="0" indent="0" algn="ctr">
              <a:buNone/>
            </a:pPr>
            <a:r>
              <a:rPr lang="en-US" dirty="0" smtClean="0"/>
              <a:t>State and local governments, businesses, </a:t>
            </a:r>
          </a:p>
          <a:p>
            <a:pPr marL="0" indent="0" algn="ctr">
              <a:buNone/>
            </a:pPr>
            <a:r>
              <a:rPr lang="en-US" dirty="0" smtClean="0"/>
              <a:t>and nonprofit organizations that serve the public </a:t>
            </a:r>
          </a:p>
          <a:p>
            <a:pPr marL="0" indent="0" algn="ctr">
              <a:buNone/>
            </a:pPr>
            <a:r>
              <a:rPr lang="en-US" dirty="0" smtClean="0"/>
              <a:t>generally must allow service animals </a:t>
            </a:r>
          </a:p>
          <a:p>
            <a:pPr marL="0" indent="0" algn="ctr">
              <a:buNone/>
            </a:pPr>
            <a:r>
              <a:rPr lang="en-US" dirty="0" smtClean="0"/>
              <a:t>to accompany people with disabilities </a:t>
            </a:r>
          </a:p>
          <a:p>
            <a:pPr marL="0" indent="0" algn="ctr">
              <a:buNone/>
            </a:pPr>
            <a:r>
              <a:rPr lang="en-US" dirty="0" smtClean="0"/>
              <a:t>in all areas of the facility </a:t>
            </a:r>
          </a:p>
          <a:p>
            <a:pPr marL="0" indent="0" algn="ctr">
              <a:buNone/>
            </a:pPr>
            <a:r>
              <a:rPr lang="en-US" dirty="0" smtClean="0"/>
              <a:t>where the public is allowed to go.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469" y="421434"/>
            <a:ext cx="1229826" cy="11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1078</Words>
  <Application>Microsoft Office PowerPoint</Application>
  <PresentationFormat>Widescreen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Service Animals,  the Americans with Disabilities Act, and Public Transportation</vt:lpstr>
      <vt:lpstr>The Americans with Disabilities Act (ADA) Title II</vt:lpstr>
      <vt:lpstr>Service Animals  ADA Definition, Title II </vt:lpstr>
      <vt:lpstr>Service Animals  Department of Transportation ADA  Part One  Different from Title II Definition of Service Animal</vt:lpstr>
      <vt:lpstr>Service Animals  Department of Transportation ADA  Part Two</vt:lpstr>
      <vt:lpstr>Service Animals  </vt:lpstr>
      <vt:lpstr>Caution!</vt:lpstr>
      <vt:lpstr>Under Handler’s Control</vt:lpstr>
      <vt:lpstr>Service Animals  </vt:lpstr>
      <vt:lpstr>Inquiries, Exclusions, Charges, and Other Specific Rules Related to Service Animals Part 1 </vt:lpstr>
      <vt:lpstr>Inquiries, Exclusions, Charges, and Other Specific Rules Related to Service Animals Part 2 </vt:lpstr>
      <vt:lpstr>Inquiries, Exclusions, Charges, and Other Specific Rules Related to Service Animals Part 3 </vt:lpstr>
      <vt:lpstr>Relationship of ADA to Other Laws </vt:lpstr>
      <vt:lpstr>Federal Authority/Enforcement </vt:lpstr>
      <vt:lpstr>State Laws Vary </vt:lpstr>
      <vt:lpstr>Recent State Law – Missouri  July 2020</vt:lpstr>
      <vt:lpstr>Proposed Legislation in Tennessee</vt:lpstr>
      <vt:lpstr>Future?</vt:lpstr>
      <vt:lpstr> Resources to Share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DeStefano</dc:creator>
  <cp:lastModifiedBy>Donna DeStefano</cp:lastModifiedBy>
  <cp:revision>90</cp:revision>
  <cp:lastPrinted>2020-08-25T20:13:20Z</cp:lastPrinted>
  <dcterms:created xsi:type="dcterms:W3CDTF">2020-07-16T19:23:52Z</dcterms:created>
  <dcterms:modified xsi:type="dcterms:W3CDTF">2020-09-03T19:00:11Z</dcterms:modified>
</cp:coreProperties>
</file>