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2"/>
    <p:restoredTop sz="94687"/>
  </p:normalViewPr>
  <p:slideViewPr>
    <p:cSldViewPr snapToGrid="0">
      <p:cViewPr varScale="1">
        <p:scale>
          <a:sx n="124" d="100"/>
          <a:sy n="124" d="100"/>
        </p:scale>
        <p:origin x="168" y="42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93667d7f7a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93667d7f7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913672636a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2913672636a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913672636a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2913672636a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913672636a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2913672636a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913672636a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913672636a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913672636a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913672636a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913672636a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913672636a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93667d7f7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293667d7f7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93667d7f7a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293667d7f7a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93667d7f7a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293667d7f7a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87a24952d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87a24952d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93667d7f7a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293667d7f7a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9685b9153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29685b9153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97e38f816e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297e38f816e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93667d7f7a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293667d7f7a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93667d7f7a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293667d7f7a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93667d7f7a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293667d7f7a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287a24952d1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287a24952d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287a24952d1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287a24952d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97e38f816e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297e38f816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287a24952d1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287a24952d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87a24952d1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87a24952d1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913672636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913672636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913672636a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913672636a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tndisability.org/take-action"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form.jotform.com/232635050392047"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www.votervoice.net/TNDISABILITY/Campaigns/108472/Respond"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www.tndisability.org/take-action"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s://www.votervoice.net/TNDISABILITY/Campaigns/108472/Respond" TargetMode="External"/><Relationship Id="rId4" Type="http://schemas.openxmlformats.org/officeDocument/2006/relationships/hyperlink" Target="https://form.jotform.com/232635050392047"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app.capitol.tn.gov/apps/livevideo/"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278275" y="534000"/>
            <a:ext cx="8520600" cy="9597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b="1" u="sng"/>
              <a:t>The End of SPED?</a:t>
            </a:r>
            <a:endParaRPr b="1" u="sng"/>
          </a:p>
        </p:txBody>
      </p:sp>
      <p:sp>
        <p:nvSpPr>
          <p:cNvPr id="55" name="Google Shape;55;p13"/>
          <p:cNvSpPr txBox="1">
            <a:spLocks noGrp="1"/>
          </p:cNvSpPr>
          <p:nvPr>
            <p:ph type="subTitle" idx="1"/>
          </p:nvPr>
        </p:nvSpPr>
        <p:spPr>
          <a:xfrm>
            <a:off x="395250" y="1910125"/>
            <a:ext cx="5031000" cy="2105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523"/>
              <a:buNone/>
            </a:pPr>
            <a:r>
              <a:rPr lang="en" sz="1854"/>
              <a:t>Text </a:t>
            </a:r>
            <a:r>
              <a:rPr lang="en" sz="1854" b="1"/>
              <a:t>TEAMWORK to 72690</a:t>
            </a:r>
            <a:r>
              <a:rPr lang="en" sz="1854"/>
              <a:t> to stay up to date on special education in Tennessee</a:t>
            </a:r>
            <a:endParaRPr sz="1854"/>
          </a:p>
          <a:p>
            <a:pPr marL="0" lvl="0" indent="0" algn="l" rtl="0">
              <a:lnSpc>
                <a:spcPct val="115000"/>
              </a:lnSpc>
              <a:spcBef>
                <a:spcPts val="1200"/>
              </a:spcBef>
              <a:spcAft>
                <a:spcPts val="0"/>
              </a:spcAft>
              <a:buSzPts val="523"/>
              <a:buNone/>
            </a:pPr>
            <a:r>
              <a:rPr lang="en" sz="1854"/>
              <a:t>Sign up for </a:t>
            </a:r>
            <a:r>
              <a:rPr lang="en" sz="1854" b="1"/>
              <a:t>policy updates</a:t>
            </a:r>
            <a:r>
              <a:rPr lang="en" sz="1854"/>
              <a:t> at </a:t>
            </a:r>
            <a:r>
              <a:rPr lang="en" sz="1854" u="sng">
                <a:solidFill>
                  <a:schemeClr val="hlink"/>
                </a:solidFill>
                <a:hlinkClick r:id="rId3"/>
              </a:rPr>
              <a:t>tndisability.org</a:t>
            </a:r>
            <a:endParaRPr sz="1854"/>
          </a:p>
          <a:p>
            <a:pPr marL="0" lvl="0" indent="0" algn="l" rtl="0">
              <a:lnSpc>
                <a:spcPct val="115000"/>
              </a:lnSpc>
              <a:spcBef>
                <a:spcPts val="1200"/>
              </a:spcBef>
              <a:spcAft>
                <a:spcPts val="0"/>
              </a:spcAft>
              <a:buClr>
                <a:schemeClr val="dk1"/>
              </a:buClr>
              <a:buSzPts val="523"/>
              <a:buFont typeface="Arial"/>
              <a:buNone/>
            </a:pPr>
            <a:r>
              <a:rPr lang="en" sz="1854"/>
              <a:t>Stay engaged in TDC advocacy, </a:t>
            </a:r>
            <a:r>
              <a:rPr lang="en" sz="1854" b="1"/>
              <a:t>how you can be involved</a:t>
            </a:r>
            <a:r>
              <a:rPr lang="en" sz="1854"/>
              <a:t>  </a:t>
            </a:r>
            <a:r>
              <a:rPr lang="en" sz="1854" b="1" u="sng">
                <a:solidFill>
                  <a:schemeClr val="hlink"/>
                </a:solidFill>
                <a:hlinkClick r:id="rId4"/>
              </a:rPr>
              <a:t>LINK</a:t>
            </a:r>
            <a:r>
              <a:rPr lang="en" sz="1854"/>
              <a:t> or scan →</a:t>
            </a:r>
            <a:endParaRPr sz="1854"/>
          </a:p>
          <a:p>
            <a:pPr marL="0" lvl="0" indent="0" algn="ctr" rtl="0">
              <a:spcBef>
                <a:spcPts val="1200"/>
              </a:spcBef>
              <a:spcAft>
                <a:spcPts val="0"/>
              </a:spcAft>
              <a:buSzPts val="523"/>
              <a:buNone/>
            </a:pPr>
            <a:endParaRPr sz="1330"/>
          </a:p>
        </p:txBody>
      </p:sp>
      <p:pic>
        <p:nvPicPr>
          <p:cNvPr id="56" name="Google Shape;56;p13"/>
          <p:cNvPicPr preferRelativeResize="0"/>
          <p:nvPr/>
        </p:nvPicPr>
        <p:blipFill>
          <a:blip r:embed="rId5">
            <a:alphaModFix/>
          </a:blip>
          <a:stretch>
            <a:fillRect/>
          </a:stretch>
        </p:blipFill>
        <p:spPr>
          <a:xfrm>
            <a:off x="5962975" y="1840500"/>
            <a:ext cx="2441916" cy="24193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Context: Federalism Overview (2)</a:t>
            </a:r>
            <a:endParaRPr/>
          </a:p>
        </p:txBody>
      </p:sp>
      <p:pic>
        <p:nvPicPr>
          <p:cNvPr id="110" name="Google Shape;110;p22"/>
          <p:cNvPicPr preferRelativeResize="0"/>
          <p:nvPr/>
        </p:nvPicPr>
        <p:blipFill>
          <a:blip r:embed="rId3">
            <a:alphaModFix/>
          </a:blip>
          <a:stretch>
            <a:fillRect/>
          </a:stretch>
        </p:blipFill>
        <p:spPr>
          <a:xfrm>
            <a:off x="1441087" y="1086925"/>
            <a:ext cx="6261827" cy="39372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Context - federalism overview (3)</a:t>
            </a:r>
            <a:endParaRPr/>
          </a:p>
        </p:txBody>
      </p:sp>
      <p:sp>
        <p:nvSpPr>
          <p:cNvPr id="116" name="Google Shape;116;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Things the federal government </a:t>
            </a:r>
            <a:r>
              <a:rPr lang="en" b="1"/>
              <a:t>does not control</a:t>
            </a:r>
            <a:r>
              <a:rPr lang="en"/>
              <a:t> through federalism/federal funding (in this case):</a:t>
            </a:r>
            <a:endParaRPr/>
          </a:p>
          <a:p>
            <a:pPr marL="914400" lvl="1" indent="-317500" algn="l" rtl="0">
              <a:spcBef>
                <a:spcPts val="0"/>
              </a:spcBef>
              <a:spcAft>
                <a:spcPts val="0"/>
              </a:spcAft>
              <a:buSzPts val="1400"/>
              <a:buChar char="○"/>
            </a:pPr>
            <a:r>
              <a:rPr lang="en"/>
              <a:t>State, district or classroom choices about curriculum</a:t>
            </a:r>
            <a:endParaRPr/>
          </a:p>
          <a:p>
            <a:pPr marL="914400" lvl="1" indent="-317500" algn="l" rtl="0">
              <a:spcBef>
                <a:spcPts val="0"/>
              </a:spcBef>
              <a:spcAft>
                <a:spcPts val="0"/>
              </a:spcAft>
              <a:buSzPts val="1400"/>
              <a:buChar char="○"/>
            </a:pPr>
            <a:r>
              <a:rPr lang="en"/>
              <a:t>Reading materials available to students</a:t>
            </a:r>
            <a:endParaRPr/>
          </a:p>
          <a:p>
            <a:pPr marL="914400" lvl="1" indent="-317500" algn="l" rtl="0">
              <a:spcBef>
                <a:spcPts val="0"/>
              </a:spcBef>
              <a:spcAft>
                <a:spcPts val="0"/>
              </a:spcAft>
              <a:buSzPts val="1400"/>
              <a:buChar char="○"/>
            </a:pPr>
            <a:r>
              <a:rPr lang="en"/>
              <a:t>Hiring and firing of teachers</a:t>
            </a:r>
            <a:endParaRPr/>
          </a:p>
          <a:p>
            <a:pPr marL="914400" lvl="1" indent="-317500" algn="l" rtl="0">
              <a:spcBef>
                <a:spcPts val="0"/>
              </a:spcBef>
              <a:spcAft>
                <a:spcPts val="0"/>
              </a:spcAft>
              <a:buSzPts val="1400"/>
              <a:buChar char="○"/>
            </a:pPr>
            <a:r>
              <a:rPr lang="en"/>
              <a:t>School choices issues (charter schools, vouchers, ESA’s, etc.)</a:t>
            </a:r>
            <a:endParaRPr/>
          </a:p>
          <a:p>
            <a:pPr marL="914400" lvl="1" indent="-317500" algn="l" rtl="0">
              <a:spcBef>
                <a:spcPts val="0"/>
              </a:spcBef>
              <a:spcAft>
                <a:spcPts val="0"/>
              </a:spcAft>
              <a:buSzPts val="1400"/>
              <a:buChar char="○"/>
            </a:pPr>
            <a:r>
              <a:rPr lang="en"/>
              <a:t>Other state-level testing</a:t>
            </a:r>
            <a:endParaRPr/>
          </a:p>
          <a:p>
            <a:pPr marL="914400" lvl="1" indent="-317500" algn="l" rtl="0">
              <a:spcBef>
                <a:spcPts val="0"/>
              </a:spcBef>
              <a:spcAft>
                <a:spcPts val="0"/>
              </a:spcAft>
              <a:buSzPts val="1400"/>
              <a:buChar char="○"/>
            </a:pPr>
            <a:r>
              <a:rPr lang="en"/>
              <a:t>What teachers can/can’t say in the classroom</a:t>
            </a:r>
            <a:endParaRPr/>
          </a:p>
          <a:p>
            <a:pPr marL="914400" lvl="1" indent="-317500" algn="l" rtl="0">
              <a:spcBef>
                <a:spcPts val="0"/>
              </a:spcBef>
              <a:spcAft>
                <a:spcPts val="0"/>
              </a:spcAft>
              <a:buSzPts val="1400"/>
              <a:buChar char="○"/>
            </a:pPr>
            <a:r>
              <a:rPr lang="en"/>
              <a:t>State levels of funding or how they choose to distribute funds (TISA)</a:t>
            </a:r>
            <a:endParaRPr/>
          </a:p>
          <a:p>
            <a:pPr marL="914400" lvl="1" indent="-317500" algn="l" rtl="0">
              <a:spcBef>
                <a:spcPts val="0"/>
              </a:spcBef>
              <a:spcAft>
                <a:spcPts val="0"/>
              </a:spcAft>
              <a:buSzPts val="1400"/>
              <a:buChar char="○"/>
            </a:pPr>
            <a:r>
              <a:rPr lang="en"/>
              <a:t>School sports (except for discrimination in participation)</a:t>
            </a:r>
            <a:endParaRPr/>
          </a:p>
          <a:p>
            <a:pPr marL="457200" lvl="0" indent="-342900" algn="l" rtl="0">
              <a:spcBef>
                <a:spcPts val="0"/>
              </a:spcBef>
              <a:spcAft>
                <a:spcPts val="0"/>
              </a:spcAft>
              <a:buSzPts val="1800"/>
              <a:buChar char="●"/>
            </a:pPr>
            <a:r>
              <a:rPr lang="en"/>
              <a:t>In other words, some advocates will try to make the funding refusal issue about these issues - any assertion to the above is </a:t>
            </a:r>
            <a:r>
              <a:rPr lang="en" b="1"/>
              <a:t>not true</a:t>
            </a:r>
            <a:endParaRPr b="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Context - federal education funding overview:</a:t>
            </a:r>
            <a:endParaRPr/>
          </a:p>
        </p:txBody>
      </p:sp>
      <p:pic>
        <p:nvPicPr>
          <p:cNvPr id="122" name="Google Shape;122;p24"/>
          <p:cNvPicPr preferRelativeResize="0"/>
          <p:nvPr/>
        </p:nvPicPr>
        <p:blipFill>
          <a:blip r:embed="rId3">
            <a:alphaModFix/>
          </a:blip>
          <a:stretch>
            <a:fillRect/>
          </a:stretch>
        </p:blipFill>
        <p:spPr>
          <a:xfrm>
            <a:off x="3625098" y="1065875"/>
            <a:ext cx="5378101" cy="3851774"/>
          </a:xfrm>
          <a:prstGeom prst="rect">
            <a:avLst/>
          </a:prstGeom>
          <a:noFill/>
          <a:ln>
            <a:noFill/>
          </a:ln>
        </p:spPr>
      </p:pic>
      <p:sp>
        <p:nvSpPr>
          <p:cNvPr id="123" name="Google Shape;123;p24"/>
          <p:cNvSpPr txBox="1">
            <a:spLocks noGrp="1"/>
          </p:cNvSpPr>
          <p:nvPr>
            <p:ph type="body" idx="1"/>
          </p:nvPr>
        </p:nvSpPr>
        <p:spPr>
          <a:xfrm>
            <a:off x="311700" y="1152475"/>
            <a:ext cx="33135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900" b="1" u="sng"/>
              <a:t>In Tennessee:</a:t>
            </a:r>
            <a:endParaRPr sz="1900" b="1" u="sng"/>
          </a:p>
          <a:p>
            <a:pPr marL="457200" lvl="0" indent="-317500" algn="l" rtl="0">
              <a:spcBef>
                <a:spcPts val="1200"/>
              </a:spcBef>
              <a:spcAft>
                <a:spcPts val="0"/>
              </a:spcAft>
              <a:buSzPts val="1400"/>
              <a:buChar char="●"/>
            </a:pPr>
            <a:r>
              <a:rPr lang="en"/>
              <a:t>2019 - $1.1 billion</a:t>
            </a:r>
            <a:endParaRPr/>
          </a:p>
          <a:p>
            <a:pPr marL="457200" lvl="0" indent="-317500" algn="l" rtl="0">
              <a:spcBef>
                <a:spcPts val="0"/>
              </a:spcBef>
              <a:spcAft>
                <a:spcPts val="0"/>
              </a:spcAft>
              <a:buSzPts val="1400"/>
              <a:buChar char="●"/>
            </a:pPr>
            <a:r>
              <a:rPr lang="en"/>
              <a:t>2023 (proposed) - </a:t>
            </a:r>
            <a:r>
              <a:rPr lang="en">
                <a:highlight>
                  <a:schemeClr val="accent6"/>
                </a:highlight>
              </a:rPr>
              <a:t>$1.89 billion</a:t>
            </a:r>
            <a:endParaRPr>
              <a:highlight>
                <a:schemeClr val="accent6"/>
              </a:highlight>
            </a:endParaRPr>
          </a:p>
          <a:p>
            <a:pPr marL="457200" lvl="0" indent="-317500" algn="l" rtl="0">
              <a:spcBef>
                <a:spcPts val="0"/>
              </a:spcBef>
              <a:spcAft>
                <a:spcPts val="0"/>
              </a:spcAft>
              <a:buSzPts val="1400"/>
              <a:buChar char="●"/>
            </a:pPr>
            <a:r>
              <a:rPr lang="en"/>
              <a:t>All of this is subject to change in forgoing federal funding</a:t>
            </a:r>
            <a:endParaRPr/>
          </a:p>
          <a:p>
            <a:pPr marL="457200" lvl="0" indent="0" algn="l" rtl="0">
              <a:spcBef>
                <a:spcPts val="1200"/>
              </a:spcBef>
              <a:spcAft>
                <a:spcPts val="120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Context - what it looks like when it gets here:</a:t>
            </a:r>
            <a:endParaRPr/>
          </a:p>
        </p:txBody>
      </p:sp>
      <p:pic>
        <p:nvPicPr>
          <p:cNvPr id="129" name="Google Shape;129;p25"/>
          <p:cNvPicPr preferRelativeResize="0"/>
          <p:nvPr/>
        </p:nvPicPr>
        <p:blipFill>
          <a:blip r:embed="rId3">
            <a:alphaModFix/>
          </a:blip>
          <a:stretch>
            <a:fillRect/>
          </a:stretch>
        </p:blipFill>
        <p:spPr>
          <a:xfrm>
            <a:off x="1241175" y="1152475"/>
            <a:ext cx="6837226" cy="36848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Context - how much each district gets from the feds:</a:t>
            </a:r>
            <a:endParaRPr/>
          </a:p>
        </p:txBody>
      </p:sp>
      <p:pic>
        <p:nvPicPr>
          <p:cNvPr id="135" name="Google Shape;135;p26"/>
          <p:cNvPicPr preferRelativeResize="0"/>
          <p:nvPr/>
        </p:nvPicPr>
        <p:blipFill>
          <a:blip r:embed="rId3">
            <a:alphaModFix/>
          </a:blip>
          <a:stretch>
            <a:fillRect/>
          </a:stretch>
        </p:blipFill>
        <p:spPr>
          <a:xfrm>
            <a:off x="809526" y="1194050"/>
            <a:ext cx="7524951" cy="36154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Context - 21% of federal funds go to IDEA</a:t>
            </a:r>
            <a:endParaRPr/>
          </a:p>
        </p:txBody>
      </p:sp>
      <p:sp>
        <p:nvSpPr>
          <p:cNvPr id="141" name="Google Shape;141;p27"/>
          <p:cNvSpPr txBox="1">
            <a:spLocks noGrp="1"/>
          </p:cNvSpPr>
          <p:nvPr>
            <p:ph type="body" idx="1"/>
          </p:nvPr>
        </p:nvSpPr>
        <p:spPr>
          <a:xfrm>
            <a:off x="311700" y="1152475"/>
            <a:ext cx="8520600" cy="3605700"/>
          </a:xfrm>
          <a:prstGeom prst="rect">
            <a:avLst/>
          </a:prstGeom>
        </p:spPr>
        <p:txBody>
          <a:bodyPr spcFirstLastPara="1" wrap="square" lIns="91425" tIns="91425" rIns="91425" bIns="91425" anchor="t" anchorCtr="0">
            <a:normAutofit lnSpcReduction="20000"/>
          </a:bodyPr>
          <a:lstStyle/>
          <a:p>
            <a:pPr marL="457200" lvl="0" indent="-342900" algn="l" rtl="0">
              <a:spcBef>
                <a:spcPts val="0"/>
              </a:spcBef>
              <a:spcAft>
                <a:spcPts val="0"/>
              </a:spcAft>
              <a:buSzPts val="1800"/>
              <a:buChar char="●"/>
            </a:pPr>
            <a:r>
              <a:rPr lang="en" b="1"/>
              <a:t>Where did IDEA come from?</a:t>
            </a:r>
            <a:endParaRPr b="1"/>
          </a:p>
          <a:p>
            <a:pPr marL="914400" lvl="1" indent="-317500" algn="l" rtl="0">
              <a:spcBef>
                <a:spcPts val="0"/>
              </a:spcBef>
              <a:spcAft>
                <a:spcPts val="0"/>
              </a:spcAft>
              <a:buSzPts val="1400"/>
              <a:buChar char="○"/>
            </a:pPr>
            <a:r>
              <a:rPr lang="en"/>
              <a:t>AKA - The Individuals with Disabilities Education Act (IDEA)</a:t>
            </a:r>
            <a:endParaRPr/>
          </a:p>
          <a:p>
            <a:pPr marL="914400" lvl="1" indent="-317500" algn="l" rtl="0">
              <a:spcBef>
                <a:spcPts val="0"/>
              </a:spcBef>
              <a:spcAft>
                <a:spcPts val="0"/>
              </a:spcAft>
              <a:buSzPts val="1400"/>
              <a:buChar char="○"/>
            </a:pPr>
            <a:r>
              <a:rPr lang="en"/>
              <a:t>Passed in 1975 as the Education for All Handicapped Children (EHA) </a:t>
            </a:r>
            <a:endParaRPr/>
          </a:p>
          <a:p>
            <a:pPr marL="914400" lvl="1" indent="-317500" algn="l" rtl="0">
              <a:spcBef>
                <a:spcPts val="0"/>
              </a:spcBef>
              <a:spcAft>
                <a:spcPts val="0"/>
              </a:spcAft>
              <a:buSzPts val="1400"/>
              <a:buChar char="○"/>
            </a:pPr>
            <a:r>
              <a:rPr lang="en"/>
              <a:t>Reauthorized as IDEA in 1990</a:t>
            </a:r>
            <a:endParaRPr/>
          </a:p>
          <a:p>
            <a:pPr marL="914400" lvl="1" indent="-317500" algn="l" rtl="0">
              <a:spcBef>
                <a:spcPts val="0"/>
              </a:spcBef>
              <a:spcAft>
                <a:spcPts val="0"/>
              </a:spcAft>
              <a:buSzPts val="1400"/>
              <a:buChar char="○"/>
            </a:pPr>
            <a:r>
              <a:rPr lang="en"/>
              <a:t>Reauthorized again in 2004 to align with “No Child Left Behind” (New DOE Commish Lizzette Gonzalez Reynolds’ brainchild)</a:t>
            </a:r>
            <a:endParaRPr/>
          </a:p>
          <a:p>
            <a:pPr marL="457200" lvl="0" indent="-342900" algn="l" rtl="0">
              <a:spcBef>
                <a:spcPts val="0"/>
              </a:spcBef>
              <a:spcAft>
                <a:spcPts val="0"/>
              </a:spcAft>
              <a:buSzPts val="1800"/>
              <a:buChar char="●"/>
            </a:pPr>
            <a:r>
              <a:rPr lang="en" b="1"/>
              <a:t>What happened before EHA/IDEA?</a:t>
            </a:r>
            <a:endParaRPr b="1"/>
          </a:p>
          <a:p>
            <a:pPr marL="914400" lvl="1" indent="-317500" algn="l" rtl="0">
              <a:spcBef>
                <a:spcPts val="0"/>
              </a:spcBef>
              <a:spcAft>
                <a:spcPts val="0"/>
              </a:spcAft>
              <a:buSzPts val="1400"/>
              <a:buChar char="○"/>
            </a:pPr>
            <a:r>
              <a:rPr lang="en"/>
              <a:t>Most children with disabilities were “educated” at institutions or in parental educational cooperatives</a:t>
            </a:r>
            <a:endParaRPr/>
          </a:p>
          <a:p>
            <a:pPr marL="1371600" lvl="2" indent="-317500" algn="l" rtl="0">
              <a:spcBef>
                <a:spcPts val="0"/>
              </a:spcBef>
              <a:spcAft>
                <a:spcPts val="0"/>
              </a:spcAft>
              <a:buSzPts val="1400"/>
              <a:buChar char="■"/>
            </a:pPr>
            <a:r>
              <a:rPr lang="en" b="1"/>
              <a:t>Public schools served only 1 in 5 children with disabilities</a:t>
            </a:r>
            <a:endParaRPr b="1"/>
          </a:p>
          <a:p>
            <a:pPr marL="914400" lvl="1" indent="-317500" algn="l" rtl="0">
              <a:spcBef>
                <a:spcPts val="0"/>
              </a:spcBef>
              <a:spcAft>
                <a:spcPts val="0"/>
              </a:spcAft>
              <a:buSzPts val="1400"/>
              <a:buChar char="○"/>
            </a:pPr>
            <a:r>
              <a:rPr lang="en"/>
              <a:t>Many children with disabilities were </a:t>
            </a:r>
            <a:r>
              <a:rPr lang="en" b="1"/>
              <a:t>specifically and legally excluded</a:t>
            </a:r>
            <a:r>
              <a:rPr lang="en"/>
              <a:t> from public schools, including those who were deaf or blind, those with behavior disorders or those with intellectual disabilities</a:t>
            </a:r>
            <a:endParaRPr/>
          </a:p>
          <a:p>
            <a:pPr marL="914400" lvl="1" indent="-317500" algn="l" rtl="0">
              <a:spcBef>
                <a:spcPts val="0"/>
              </a:spcBef>
              <a:spcAft>
                <a:spcPts val="0"/>
              </a:spcAft>
              <a:buSzPts val="1400"/>
              <a:buChar char="○"/>
            </a:pPr>
            <a:r>
              <a:rPr lang="en"/>
              <a:t>Today, </a:t>
            </a:r>
            <a:r>
              <a:rPr lang="en" b="1"/>
              <a:t>more than 65% of children with disabilities</a:t>
            </a:r>
            <a:r>
              <a:rPr lang="en"/>
              <a:t> in Tennessee are educated in the general education setting for </a:t>
            </a:r>
            <a:r>
              <a:rPr lang="en" b="1"/>
              <a:t>more than 80% of the day</a:t>
            </a:r>
            <a:endParaRPr b="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Context - more of IDEA</a:t>
            </a:r>
            <a:endParaRPr/>
          </a:p>
        </p:txBody>
      </p:sp>
      <p:sp>
        <p:nvSpPr>
          <p:cNvPr id="147" name="Google Shape;147;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Provides for </a:t>
            </a:r>
            <a:r>
              <a:rPr lang="en" b="1"/>
              <a:t>6 “pillars” of special education </a:t>
            </a:r>
            <a:r>
              <a:rPr lang="en"/>
              <a:t>(requirements for fed funds):</a:t>
            </a:r>
            <a:endParaRPr/>
          </a:p>
          <a:p>
            <a:pPr marL="914400" lvl="1" indent="-317500" algn="l" rtl="0">
              <a:spcBef>
                <a:spcPts val="0"/>
              </a:spcBef>
              <a:spcAft>
                <a:spcPts val="0"/>
              </a:spcAft>
              <a:buSzPts val="1400"/>
              <a:buChar char="○"/>
            </a:pPr>
            <a:r>
              <a:rPr lang="en"/>
              <a:t>Free and Appropriate Public Education (FAPE)</a:t>
            </a:r>
            <a:endParaRPr/>
          </a:p>
          <a:p>
            <a:pPr marL="914400" lvl="1" indent="-317500" algn="l" rtl="0">
              <a:spcBef>
                <a:spcPts val="0"/>
              </a:spcBef>
              <a:spcAft>
                <a:spcPts val="0"/>
              </a:spcAft>
              <a:buSzPts val="1400"/>
              <a:buChar char="○"/>
            </a:pPr>
            <a:r>
              <a:rPr lang="en"/>
              <a:t>Individualized Education Programs (IEP)</a:t>
            </a:r>
            <a:endParaRPr/>
          </a:p>
          <a:p>
            <a:pPr marL="914400" lvl="1" indent="-317500" algn="l" rtl="0">
              <a:spcBef>
                <a:spcPts val="0"/>
              </a:spcBef>
              <a:spcAft>
                <a:spcPts val="0"/>
              </a:spcAft>
              <a:buSzPts val="1400"/>
              <a:buChar char="○"/>
            </a:pPr>
            <a:r>
              <a:rPr lang="en"/>
              <a:t>Least restrictive environment (LRE)</a:t>
            </a:r>
            <a:endParaRPr/>
          </a:p>
          <a:p>
            <a:pPr marL="914400" lvl="1" indent="-317500" algn="l" rtl="0">
              <a:spcBef>
                <a:spcPts val="0"/>
              </a:spcBef>
              <a:spcAft>
                <a:spcPts val="0"/>
              </a:spcAft>
              <a:buSzPts val="1400"/>
              <a:buChar char="○"/>
            </a:pPr>
            <a:r>
              <a:rPr lang="en"/>
              <a:t>Appropriate evaluations </a:t>
            </a:r>
            <a:endParaRPr/>
          </a:p>
          <a:p>
            <a:pPr marL="914400" lvl="1" indent="-317500" algn="l" rtl="0">
              <a:spcBef>
                <a:spcPts val="0"/>
              </a:spcBef>
              <a:spcAft>
                <a:spcPts val="0"/>
              </a:spcAft>
              <a:buSzPts val="1400"/>
              <a:buChar char="○"/>
            </a:pPr>
            <a:r>
              <a:rPr lang="en"/>
              <a:t>Parent and teacher involvement</a:t>
            </a:r>
            <a:endParaRPr/>
          </a:p>
          <a:p>
            <a:pPr marL="914400" lvl="1" indent="-317500" algn="l" rtl="0">
              <a:spcBef>
                <a:spcPts val="0"/>
              </a:spcBef>
              <a:spcAft>
                <a:spcPts val="0"/>
              </a:spcAft>
              <a:buSzPts val="1400"/>
              <a:buChar char="○"/>
            </a:pPr>
            <a:r>
              <a:rPr lang="en"/>
              <a:t>Procedural Safeguards/Due Process</a:t>
            </a:r>
            <a:endParaRPr/>
          </a:p>
          <a:p>
            <a:pPr marL="457200" lvl="0" indent="-342900" algn="l" rtl="0">
              <a:spcBef>
                <a:spcPts val="0"/>
              </a:spcBef>
              <a:spcAft>
                <a:spcPts val="0"/>
              </a:spcAft>
              <a:buSzPts val="1800"/>
              <a:buChar char="●"/>
            </a:pPr>
            <a:r>
              <a:rPr lang="en"/>
              <a:t>Interacts with </a:t>
            </a:r>
            <a:r>
              <a:rPr lang="en" b="1"/>
              <a:t>Section 504</a:t>
            </a:r>
            <a:r>
              <a:rPr lang="en"/>
              <a:t> of the Vocational Rehabilitation Act of 1973 and the </a:t>
            </a:r>
            <a:r>
              <a:rPr lang="en" b="1"/>
              <a:t>Americans with Disabilities Act</a:t>
            </a:r>
            <a:r>
              <a:rPr lang="en"/>
              <a:t> (ADA)</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Context - even more of IDEA</a:t>
            </a:r>
            <a:endParaRPr/>
          </a:p>
        </p:txBody>
      </p:sp>
      <p:sp>
        <p:nvSpPr>
          <p:cNvPr id="153" name="Google Shape;153;p29"/>
          <p:cNvSpPr txBox="1">
            <a:spLocks noGrp="1"/>
          </p:cNvSpPr>
          <p:nvPr>
            <p:ph type="body" idx="1"/>
          </p:nvPr>
        </p:nvSpPr>
        <p:spPr>
          <a:xfrm>
            <a:off x="311700" y="1152475"/>
            <a:ext cx="4846800" cy="3792600"/>
          </a:xfrm>
          <a:prstGeom prst="rect">
            <a:avLst/>
          </a:prstGeom>
        </p:spPr>
        <p:txBody>
          <a:bodyPr spcFirstLastPara="1" wrap="square" lIns="91425" tIns="91425" rIns="91425" bIns="91425" anchor="t" anchorCtr="0">
            <a:normAutofit fontScale="92500" lnSpcReduction="10000"/>
          </a:bodyPr>
          <a:lstStyle/>
          <a:p>
            <a:pPr marL="457200" lvl="0" indent="-334327" algn="l" rtl="0">
              <a:spcBef>
                <a:spcPts val="0"/>
              </a:spcBef>
              <a:spcAft>
                <a:spcPts val="0"/>
              </a:spcAft>
              <a:buSzPct val="100000"/>
              <a:buChar char="●"/>
            </a:pPr>
            <a:r>
              <a:rPr lang="en"/>
              <a:t>Funding associated with the implementation of IDEA pays for </a:t>
            </a:r>
            <a:r>
              <a:rPr lang="en" b="1"/>
              <a:t>“the excess cost of special education”</a:t>
            </a:r>
            <a:r>
              <a:rPr lang="en"/>
              <a:t>:</a:t>
            </a:r>
            <a:endParaRPr/>
          </a:p>
          <a:p>
            <a:pPr marL="914400" lvl="1" indent="-310832" algn="l" rtl="0">
              <a:spcBef>
                <a:spcPts val="0"/>
              </a:spcBef>
              <a:spcAft>
                <a:spcPts val="0"/>
              </a:spcAft>
              <a:buSzPct val="100000"/>
              <a:buChar char="○"/>
            </a:pPr>
            <a:r>
              <a:rPr lang="en"/>
              <a:t>State Department of Ed-level compliance monitoring</a:t>
            </a:r>
            <a:endParaRPr/>
          </a:p>
          <a:p>
            <a:pPr marL="914400" lvl="1" indent="-310832" algn="l" rtl="0">
              <a:spcBef>
                <a:spcPts val="0"/>
              </a:spcBef>
              <a:spcAft>
                <a:spcPts val="0"/>
              </a:spcAft>
              <a:buSzPct val="100000"/>
              <a:buChar char="○"/>
            </a:pPr>
            <a:r>
              <a:rPr lang="en"/>
              <a:t>Special education teachers</a:t>
            </a:r>
            <a:endParaRPr/>
          </a:p>
          <a:p>
            <a:pPr marL="914400" lvl="1" indent="-310832" algn="l" rtl="0">
              <a:spcBef>
                <a:spcPts val="0"/>
              </a:spcBef>
              <a:spcAft>
                <a:spcPts val="0"/>
              </a:spcAft>
              <a:buSzPct val="100000"/>
              <a:buChar char="○"/>
            </a:pPr>
            <a:r>
              <a:rPr lang="en"/>
              <a:t>Paraprofessionals</a:t>
            </a:r>
            <a:endParaRPr/>
          </a:p>
          <a:p>
            <a:pPr marL="914400" lvl="1" indent="-310832" algn="l" rtl="0">
              <a:spcBef>
                <a:spcPts val="0"/>
              </a:spcBef>
              <a:spcAft>
                <a:spcPts val="0"/>
              </a:spcAft>
              <a:buSzPct val="100000"/>
              <a:buChar char="○"/>
            </a:pPr>
            <a:r>
              <a:rPr lang="en"/>
              <a:t>Other licensed related service providers (OT/PT, SLPs, school psychologists, BCBA’s, etc.)</a:t>
            </a:r>
            <a:endParaRPr/>
          </a:p>
          <a:p>
            <a:pPr marL="914400" lvl="1" indent="-310832" algn="l" rtl="0">
              <a:spcBef>
                <a:spcPts val="0"/>
              </a:spcBef>
              <a:spcAft>
                <a:spcPts val="0"/>
              </a:spcAft>
              <a:buSzPct val="100000"/>
              <a:buChar char="○"/>
            </a:pPr>
            <a:r>
              <a:rPr lang="en"/>
              <a:t>Assistive technology devices</a:t>
            </a:r>
            <a:endParaRPr/>
          </a:p>
          <a:p>
            <a:pPr marL="914400" lvl="1" indent="-310832" algn="l" rtl="0">
              <a:spcBef>
                <a:spcPts val="0"/>
              </a:spcBef>
              <a:spcAft>
                <a:spcPts val="0"/>
              </a:spcAft>
              <a:buSzPct val="100000"/>
              <a:buChar char="○"/>
            </a:pPr>
            <a:r>
              <a:rPr lang="en"/>
              <a:t>Alternative and supplementary curriculums</a:t>
            </a:r>
            <a:endParaRPr/>
          </a:p>
          <a:p>
            <a:pPr marL="914400" lvl="1" indent="-310832" algn="l" rtl="0">
              <a:spcBef>
                <a:spcPts val="0"/>
              </a:spcBef>
              <a:spcAft>
                <a:spcPts val="0"/>
              </a:spcAft>
              <a:buSzPct val="100000"/>
              <a:buChar char="○"/>
            </a:pPr>
            <a:r>
              <a:rPr lang="en"/>
              <a:t>Small class sizes</a:t>
            </a:r>
            <a:endParaRPr/>
          </a:p>
          <a:p>
            <a:pPr marL="914400" lvl="1" indent="-310832" algn="l" rtl="0">
              <a:spcBef>
                <a:spcPts val="0"/>
              </a:spcBef>
              <a:spcAft>
                <a:spcPts val="0"/>
              </a:spcAft>
              <a:buSzPct val="100000"/>
              <a:buChar char="○"/>
            </a:pPr>
            <a:r>
              <a:rPr lang="en"/>
              <a:t>Due process enforcement</a:t>
            </a:r>
            <a:endParaRPr/>
          </a:p>
          <a:p>
            <a:pPr marL="457200" lvl="0" indent="-334327" algn="l" rtl="0">
              <a:spcBef>
                <a:spcPts val="0"/>
              </a:spcBef>
              <a:spcAft>
                <a:spcPts val="0"/>
              </a:spcAft>
              <a:buSzPct val="100000"/>
              <a:buChar char="●"/>
            </a:pPr>
            <a:r>
              <a:rPr lang="en"/>
              <a:t>IDEA itself is underfunded by the Feds</a:t>
            </a:r>
            <a:endParaRPr/>
          </a:p>
          <a:p>
            <a:pPr marL="914400" lvl="1" indent="-310832" algn="l" rtl="0">
              <a:spcBef>
                <a:spcPts val="0"/>
              </a:spcBef>
              <a:spcAft>
                <a:spcPts val="0"/>
              </a:spcAft>
              <a:buSzPct val="100000"/>
              <a:buChar char="○"/>
            </a:pPr>
            <a:r>
              <a:rPr lang="en"/>
              <a:t>Full funding would provide an </a:t>
            </a:r>
            <a:r>
              <a:rPr lang="en" b="1"/>
              <a:t>additional $429.2 million to Tennessee for SPED</a:t>
            </a:r>
            <a:endParaRPr b="1"/>
          </a:p>
        </p:txBody>
      </p:sp>
      <p:pic>
        <p:nvPicPr>
          <p:cNvPr id="154" name="Google Shape;154;p29"/>
          <p:cNvPicPr preferRelativeResize="0"/>
          <p:nvPr/>
        </p:nvPicPr>
        <p:blipFill>
          <a:blip r:embed="rId3">
            <a:alphaModFix/>
          </a:blip>
          <a:stretch>
            <a:fillRect/>
          </a:stretch>
        </p:blipFill>
        <p:spPr>
          <a:xfrm>
            <a:off x="5381125" y="752425"/>
            <a:ext cx="3348025" cy="39918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would happen to IDEA if Tennessee rejected federal funding?</a:t>
            </a:r>
            <a:endParaRPr/>
          </a:p>
        </p:txBody>
      </p:sp>
      <p:sp>
        <p:nvSpPr>
          <p:cNvPr id="160" name="Google Shape;160;p30"/>
          <p:cNvSpPr txBox="1">
            <a:spLocks noGrp="1"/>
          </p:cNvSpPr>
          <p:nvPr>
            <p:ph type="body" idx="1"/>
          </p:nvPr>
        </p:nvSpPr>
        <p:spPr>
          <a:xfrm>
            <a:off x="311700" y="1401850"/>
            <a:ext cx="8520600" cy="35640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AutoNum type="arabicPeriod"/>
            </a:pPr>
            <a:r>
              <a:rPr lang="en"/>
              <a:t>It’s </a:t>
            </a:r>
            <a:r>
              <a:rPr lang="en" b="1"/>
              <a:t>impossible to know</a:t>
            </a:r>
            <a:r>
              <a:rPr lang="en"/>
              <a:t> for sure</a:t>
            </a:r>
            <a:endParaRPr/>
          </a:p>
          <a:p>
            <a:pPr marL="457200" lvl="0" indent="-342900" algn="l" rtl="0">
              <a:spcBef>
                <a:spcPts val="0"/>
              </a:spcBef>
              <a:spcAft>
                <a:spcPts val="0"/>
              </a:spcAft>
              <a:buSzPts val="1800"/>
              <a:buAutoNum type="arabicPeriod"/>
            </a:pPr>
            <a:r>
              <a:rPr lang="en"/>
              <a:t>BUT, the state would no longer be obligated by the Federal Government to provide special education services in line with IDEA</a:t>
            </a:r>
            <a:endParaRPr/>
          </a:p>
          <a:p>
            <a:pPr marL="457200" lvl="0" indent="-342900" algn="l" rtl="0">
              <a:spcBef>
                <a:spcPts val="0"/>
              </a:spcBef>
              <a:spcAft>
                <a:spcPts val="0"/>
              </a:spcAft>
              <a:buSzPts val="1800"/>
              <a:buAutoNum type="arabicPeriod"/>
            </a:pPr>
            <a:r>
              <a:rPr lang="en"/>
              <a:t>The state DOES have IEP’s/eval, LRE and FAPE rights already in the state code</a:t>
            </a:r>
            <a:endParaRPr/>
          </a:p>
          <a:p>
            <a:pPr marL="914400" lvl="1" indent="-317500" algn="l" rtl="0">
              <a:spcBef>
                <a:spcPts val="0"/>
              </a:spcBef>
              <a:spcAft>
                <a:spcPts val="0"/>
              </a:spcAft>
              <a:buSzPts val="1400"/>
              <a:buAutoNum type="alphaLcPeriod"/>
            </a:pPr>
            <a:r>
              <a:rPr lang="en"/>
              <a:t>The</a:t>
            </a:r>
            <a:r>
              <a:rPr lang="en" b="1"/>
              <a:t> code is missing parent/teacher involvement and due process/procedural safeguards</a:t>
            </a:r>
            <a:endParaRPr b="1"/>
          </a:p>
          <a:p>
            <a:pPr marL="457200" lvl="0" indent="-342900" algn="l" rtl="0">
              <a:spcBef>
                <a:spcPts val="0"/>
              </a:spcBef>
              <a:spcAft>
                <a:spcPts val="0"/>
              </a:spcAft>
              <a:buSzPts val="1800"/>
              <a:buAutoNum type="arabicPeriod"/>
            </a:pPr>
            <a:r>
              <a:rPr lang="en"/>
              <a:t>HOWEVER, the state would then be the only party monitoring and enforcing the existing SPED provisions and rights found in the state code</a:t>
            </a:r>
            <a:endParaRPr/>
          </a:p>
          <a:p>
            <a:pPr marL="914400" lvl="1" indent="-317500" algn="l" rtl="0">
              <a:spcBef>
                <a:spcPts val="0"/>
              </a:spcBef>
              <a:spcAft>
                <a:spcPts val="0"/>
              </a:spcAft>
              <a:buSzPts val="1400"/>
              <a:buAutoNum type="alphaLcPeriod"/>
            </a:pPr>
            <a:r>
              <a:rPr lang="en"/>
              <a:t>And they could change them at any time for any reason if they wanted to</a:t>
            </a:r>
            <a:endParaRPr/>
          </a:p>
          <a:p>
            <a:pPr marL="457200" lvl="0" indent="-342900" algn="l" rtl="0">
              <a:spcBef>
                <a:spcPts val="0"/>
              </a:spcBef>
              <a:spcAft>
                <a:spcPts val="0"/>
              </a:spcAft>
              <a:buSzPts val="1800"/>
              <a:buAutoNum type="arabicPeriod"/>
            </a:pPr>
            <a:r>
              <a:rPr lang="en"/>
              <a:t>Probably lawsuits</a:t>
            </a:r>
            <a:endParaRPr/>
          </a:p>
          <a:p>
            <a:pPr marL="457200" lvl="0" indent="-342900" algn="l" rtl="0">
              <a:spcBef>
                <a:spcPts val="0"/>
              </a:spcBef>
              <a:spcAft>
                <a:spcPts val="0"/>
              </a:spcAft>
              <a:buSzPts val="1800"/>
              <a:buAutoNum type="arabicPeriod"/>
            </a:pPr>
            <a:r>
              <a:rPr lang="en"/>
              <a:t>Very likely chaos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So here is the plan:</a:t>
            </a:r>
            <a:endParaRPr/>
          </a:p>
        </p:txBody>
      </p:sp>
      <p:sp>
        <p:nvSpPr>
          <p:cNvPr id="166" name="Google Shape;166;p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20000"/>
          </a:bodyPr>
          <a:lstStyle/>
          <a:p>
            <a:pPr marL="457200" lvl="0" indent="-342900" algn="l" rtl="0">
              <a:spcBef>
                <a:spcPts val="0"/>
              </a:spcBef>
              <a:spcAft>
                <a:spcPts val="0"/>
              </a:spcAft>
              <a:buSzPts val="1800"/>
              <a:buChar char="●"/>
            </a:pPr>
            <a:r>
              <a:rPr lang="en"/>
              <a:t>Short term: Hold your fire until there is something to shoot at</a:t>
            </a:r>
            <a:endParaRPr/>
          </a:p>
          <a:p>
            <a:pPr marL="914400" lvl="1" indent="-317500" algn="l" rtl="0">
              <a:spcBef>
                <a:spcPts val="0"/>
              </a:spcBef>
              <a:spcAft>
                <a:spcPts val="0"/>
              </a:spcAft>
              <a:buSzPts val="1400"/>
              <a:buChar char="○"/>
            </a:pPr>
            <a:r>
              <a:rPr lang="en"/>
              <a:t>Don’t get out ahead of what’s been said or proposed</a:t>
            </a:r>
            <a:endParaRPr/>
          </a:p>
          <a:p>
            <a:pPr marL="914400" lvl="1" indent="-317500" algn="l" rtl="0">
              <a:spcBef>
                <a:spcPts val="0"/>
              </a:spcBef>
              <a:spcAft>
                <a:spcPts val="0"/>
              </a:spcAft>
              <a:buSzPts val="1400"/>
              <a:buChar char="○"/>
            </a:pPr>
            <a:r>
              <a:rPr lang="en"/>
              <a:t>Reiterate 3 things: </a:t>
            </a:r>
            <a:endParaRPr/>
          </a:p>
          <a:p>
            <a:pPr marL="1371600" lvl="2" indent="-317500" algn="l" rtl="0">
              <a:spcBef>
                <a:spcPts val="0"/>
              </a:spcBef>
              <a:spcAft>
                <a:spcPts val="0"/>
              </a:spcAft>
              <a:buSzPts val="1400"/>
              <a:buChar char="■"/>
            </a:pPr>
            <a:r>
              <a:rPr lang="en"/>
              <a:t>This is concerning</a:t>
            </a:r>
            <a:endParaRPr/>
          </a:p>
          <a:p>
            <a:pPr marL="1371600" lvl="2" indent="-317500" algn="l" rtl="0">
              <a:spcBef>
                <a:spcPts val="0"/>
              </a:spcBef>
              <a:spcAft>
                <a:spcPts val="0"/>
              </a:spcAft>
              <a:buSzPts val="1400"/>
              <a:buChar char="■"/>
            </a:pPr>
            <a:r>
              <a:rPr lang="en"/>
              <a:t>IDEA and Special Education are </a:t>
            </a:r>
            <a:r>
              <a:rPr lang="en" i="1"/>
              <a:t>very</a:t>
            </a:r>
            <a:r>
              <a:rPr lang="en"/>
              <a:t> important</a:t>
            </a:r>
            <a:endParaRPr/>
          </a:p>
          <a:p>
            <a:pPr marL="1371600" lvl="2" indent="-317500" algn="l" rtl="0">
              <a:spcBef>
                <a:spcPts val="0"/>
              </a:spcBef>
              <a:spcAft>
                <a:spcPts val="0"/>
              </a:spcAft>
              <a:buSzPts val="1400"/>
              <a:buChar char="■"/>
            </a:pPr>
            <a:r>
              <a:rPr lang="en"/>
              <a:t>We look forward to educating the Joint Working Group</a:t>
            </a:r>
            <a:endParaRPr/>
          </a:p>
          <a:p>
            <a:pPr marL="914400" lvl="1" indent="-317500" algn="l" rtl="0">
              <a:spcBef>
                <a:spcPts val="0"/>
              </a:spcBef>
              <a:spcAft>
                <a:spcPts val="0"/>
              </a:spcAft>
              <a:buSzPts val="1400"/>
              <a:buChar char="○"/>
            </a:pPr>
            <a:r>
              <a:rPr lang="en"/>
              <a:t>Cautious contact</a:t>
            </a:r>
            <a:endParaRPr/>
          </a:p>
          <a:p>
            <a:pPr marL="457200" lvl="0" indent="-342900" algn="l" rtl="0">
              <a:spcBef>
                <a:spcPts val="0"/>
              </a:spcBef>
              <a:spcAft>
                <a:spcPts val="0"/>
              </a:spcAft>
              <a:buSzPts val="1800"/>
              <a:buChar char="●"/>
            </a:pPr>
            <a:r>
              <a:rPr lang="en"/>
              <a:t>Long term: If/when the Joint Working Group proposes a “plan”, we have options:</a:t>
            </a:r>
            <a:endParaRPr/>
          </a:p>
          <a:p>
            <a:pPr marL="914400" lvl="1" indent="-317500" algn="l" rtl="0">
              <a:spcBef>
                <a:spcPts val="0"/>
              </a:spcBef>
              <a:spcAft>
                <a:spcPts val="0"/>
              </a:spcAft>
              <a:buSzPts val="1400"/>
              <a:buChar char="○"/>
            </a:pPr>
            <a:r>
              <a:rPr lang="en"/>
              <a:t>Committee testimony</a:t>
            </a:r>
            <a:endParaRPr/>
          </a:p>
          <a:p>
            <a:pPr marL="914400" lvl="1" indent="-317500" algn="l" rtl="0">
              <a:spcBef>
                <a:spcPts val="0"/>
              </a:spcBef>
              <a:spcAft>
                <a:spcPts val="0"/>
              </a:spcAft>
              <a:buSzPts val="1400"/>
              <a:buChar char="○"/>
            </a:pPr>
            <a:r>
              <a:rPr lang="en"/>
              <a:t>Meet your legislators</a:t>
            </a:r>
            <a:endParaRPr/>
          </a:p>
          <a:p>
            <a:pPr marL="914400" lvl="1" indent="-317500" algn="l" rtl="0">
              <a:spcBef>
                <a:spcPts val="0"/>
              </a:spcBef>
              <a:spcAft>
                <a:spcPts val="0"/>
              </a:spcAft>
              <a:buSzPts val="1400"/>
              <a:buChar char="○"/>
            </a:pPr>
            <a:r>
              <a:rPr lang="en"/>
              <a:t>Media</a:t>
            </a:r>
            <a:endParaRPr/>
          </a:p>
          <a:p>
            <a:pPr marL="914400" lvl="1" indent="-317500" algn="l" rtl="0">
              <a:spcBef>
                <a:spcPts val="0"/>
              </a:spcBef>
              <a:spcAft>
                <a:spcPts val="0"/>
              </a:spcAft>
              <a:buSzPts val="1400"/>
              <a:buChar char="○"/>
            </a:pPr>
            <a:r>
              <a:rPr lang="en"/>
              <a:t>Protest/demonstrations</a:t>
            </a:r>
            <a:endParaRPr/>
          </a:p>
          <a:p>
            <a:pPr marL="914400" lvl="1" indent="-317500" algn="l" rtl="0">
              <a:spcBef>
                <a:spcPts val="0"/>
              </a:spcBef>
              <a:spcAft>
                <a:spcPts val="0"/>
              </a:spcAft>
              <a:buSzPts val="1400"/>
              <a:buChar char="○"/>
            </a:pPr>
            <a:r>
              <a:rPr lang="en"/>
              <a:t>Email campaign</a:t>
            </a:r>
            <a:endParaRPr/>
          </a:p>
          <a:p>
            <a:pPr marL="914400" lvl="1" indent="-317500" algn="l" rtl="0">
              <a:spcBef>
                <a:spcPts val="0"/>
              </a:spcBef>
              <a:spcAft>
                <a:spcPts val="0"/>
              </a:spcAft>
              <a:buSzPts val="1400"/>
              <a:buChar char="○"/>
            </a:pPr>
            <a:r>
              <a:rPr lang="en"/>
              <a:t>Lawsuits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Agenda - 30 minutes presentation/30 minutes discussion</a:t>
            </a:r>
            <a:endParaRPr/>
          </a:p>
        </p:txBody>
      </p:sp>
      <p:sp>
        <p:nvSpPr>
          <p:cNvPr id="62" name="Google Shape;62;p14"/>
          <p:cNvSpPr txBox="1">
            <a:spLocks noGrp="1"/>
          </p:cNvSpPr>
          <p:nvPr>
            <p:ph type="body" idx="1"/>
          </p:nvPr>
        </p:nvSpPr>
        <p:spPr>
          <a:xfrm>
            <a:off x="311700" y="1152475"/>
            <a:ext cx="8520600" cy="38403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Here’s what’s happening - what we know, what we don’t, what we can speculate upon</a:t>
            </a:r>
            <a:endParaRPr/>
          </a:p>
          <a:p>
            <a:pPr marL="457200" lvl="0" indent="-342900" algn="l" rtl="0">
              <a:spcBef>
                <a:spcPts val="0"/>
              </a:spcBef>
              <a:spcAft>
                <a:spcPts val="0"/>
              </a:spcAft>
              <a:buSzPts val="1800"/>
              <a:buChar char="●"/>
            </a:pPr>
            <a:r>
              <a:rPr lang="en"/>
              <a:t>Where does the money come from and where does it go?</a:t>
            </a:r>
            <a:endParaRPr/>
          </a:p>
          <a:p>
            <a:pPr marL="914400" lvl="1" indent="-317500" algn="l" rtl="0">
              <a:spcBef>
                <a:spcPts val="0"/>
              </a:spcBef>
              <a:spcAft>
                <a:spcPts val="0"/>
              </a:spcAft>
              <a:buSzPts val="1400"/>
              <a:buChar char="○"/>
            </a:pPr>
            <a:r>
              <a:rPr lang="en"/>
              <a:t>And what are “strings”?</a:t>
            </a:r>
            <a:endParaRPr/>
          </a:p>
          <a:p>
            <a:pPr marL="457200" lvl="0" indent="-342900" algn="l" rtl="0">
              <a:spcBef>
                <a:spcPts val="0"/>
              </a:spcBef>
              <a:spcAft>
                <a:spcPts val="0"/>
              </a:spcAft>
              <a:buSzPts val="1800"/>
              <a:buChar char="●"/>
            </a:pPr>
            <a:r>
              <a:rPr lang="en"/>
              <a:t>Quick and dirty background on IDEA</a:t>
            </a:r>
            <a:endParaRPr/>
          </a:p>
          <a:p>
            <a:pPr marL="457200" lvl="0" indent="-342900" algn="l" rtl="0">
              <a:spcBef>
                <a:spcPts val="0"/>
              </a:spcBef>
              <a:spcAft>
                <a:spcPts val="0"/>
              </a:spcAft>
              <a:buSzPts val="1800"/>
              <a:buChar char="●"/>
            </a:pPr>
            <a:r>
              <a:rPr lang="en"/>
              <a:t>Here’s our advocacy plan</a:t>
            </a:r>
            <a:endParaRPr/>
          </a:p>
          <a:p>
            <a:pPr marL="914400" lvl="1" indent="-317500" algn="l" rtl="0">
              <a:spcBef>
                <a:spcPts val="0"/>
              </a:spcBef>
              <a:spcAft>
                <a:spcPts val="0"/>
              </a:spcAft>
              <a:buSzPts val="1400"/>
              <a:buChar char="○"/>
            </a:pPr>
            <a:r>
              <a:rPr lang="en"/>
              <a:t>What you can do now</a:t>
            </a:r>
            <a:endParaRPr/>
          </a:p>
          <a:p>
            <a:pPr marL="914400" lvl="1" indent="-317500" algn="l" rtl="0">
              <a:spcBef>
                <a:spcPts val="0"/>
              </a:spcBef>
              <a:spcAft>
                <a:spcPts val="0"/>
              </a:spcAft>
              <a:buSzPts val="1400"/>
              <a:buChar char="○"/>
            </a:pPr>
            <a:r>
              <a:rPr lang="en"/>
              <a:t>Short term/long term</a:t>
            </a:r>
            <a:endParaRPr/>
          </a:p>
          <a:p>
            <a:pPr marL="457200" lvl="0" indent="-342900" algn="l" rtl="0">
              <a:spcBef>
                <a:spcPts val="0"/>
              </a:spcBef>
              <a:spcAft>
                <a:spcPts val="0"/>
              </a:spcAft>
              <a:buSzPts val="1800"/>
              <a:buChar char="●"/>
            </a:pPr>
            <a:r>
              <a:rPr lang="en"/>
              <a:t>Questions and discussion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The plan, continued:</a:t>
            </a:r>
            <a:endParaRPr/>
          </a:p>
        </p:txBody>
      </p:sp>
      <p:sp>
        <p:nvSpPr>
          <p:cNvPr id="172" name="Google Shape;172;p32"/>
          <p:cNvSpPr txBox="1">
            <a:spLocks noGrp="1"/>
          </p:cNvSpPr>
          <p:nvPr>
            <p:ph type="body" idx="1"/>
          </p:nvPr>
        </p:nvSpPr>
        <p:spPr>
          <a:xfrm>
            <a:off x="311700" y="1152475"/>
            <a:ext cx="8520600" cy="38967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However, it is vitally important that the disability community is on the same page</a:t>
            </a:r>
            <a:endParaRPr/>
          </a:p>
          <a:p>
            <a:pPr marL="914400" lvl="1" indent="-317500" algn="l" rtl="0">
              <a:spcBef>
                <a:spcPts val="0"/>
              </a:spcBef>
              <a:spcAft>
                <a:spcPts val="0"/>
              </a:spcAft>
              <a:buSzPts val="1400"/>
              <a:buChar char="○"/>
            </a:pPr>
            <a:r>
              <a:rPr lang="en"/>
              <a:t>They will try to divide and conquer</a:t>
            </a:r>
            <a:endParaRPr/>
          </a:p>
          <a:p>
            <a:pPr marL="457200" lvl="0" indent="-342900" algn="l" rtl="0">
              <a:spcBef>
                <a:spcPts val="0"/>
              </a:spcBef>
              <a:spcAft>
                <a:spcPts val="0"/>
              </a:spcAft>
              <a:buSzPts val="1800"/>
              <a:buChar char="●"/>
            </a:pPr>
            <a:r>
              <a:rPr lang="en"/>
              <a:t>There is no compromise on any future proposal </a:t>
            </a:r>
            <a:endParaRPr/>
          </a:p>
          <a:p>
            <a:pPr marL="914400" lvl="1" indent="-317500" algn="l" rtl="0">
              <a:spcBef>
                <a:spcPts val="0"/>
              </a:spcBef>
              <a:spcAft>
                <a:spcPts val="0"/>
              </a:spcAft>
              <a:buSzPts val="1400"/>
              <a:buChar char="○"/>
            </a:pPr>
            <a:r>
              <a:rPr lang="en"/>
              <a:t>They will offer to codify IDEA</a:t>
            </a:r>
            <a:endParaRPr/>
          </a:p>
          <a:p>
            <a:pPr marL="914400" lvl="1" indent="-317500" algn="l" rtl="0">
              <a:spcBef>
                <a:spcPts val="0"/>
              </a:spcBef>
              <a:spcAft>
                <a:spcPts val="0"/>
              </a:spcAft>
              <a:buSzPts val="1400"/>
              <a:buChar char="○"/>
            </a:pPr>
            <a:r>
              <a:rPr lang="en"/>
              <a:t>They will say that they can refuse all funding </a:t>
            </a:r>
            <a:r>
              <a:rPr lang="en" i="1"/>
              <a:t>except</a:t>
            </a:r>
            <a:r>
              <a:rPr lang="en"/>
              <a:t> IDEA</a:t>
            </a:r>
            <a:endParaRPr/>
          </a:p>
          <a:p>
            <a:pPr marL="914400" lvl="1" indent="-317500" algn="l" rtl="0">
              <a:spcBef>
                <a:spcPts val="0"/>
              </a:spcBef>
              <a:spcAft>
                <a:spcPts val="0"/>
              </a:spcAft>
              <a:buSzPts val="1400"/>
              <a:buChar char="○"/>
            </a:pPr>
            <a:r>
              <a:rPr lang="en"/>
              <a:t>We won’t accept State Board of Education rulemaking </a:t>
            </a:r>
            <a:endParaRPr/>
          </a:p>
          <a:p>
            <a:pPr marL="457200" lvl="0" indent="-342900" algn="l" rtl="0">
              <a:spcBef>
                <a:spcPts val="0"/>
              </a:spcBef>
              <a:spcAft>
                <a:spcPts val="0"/>
              </a:spcAft>
              <a:buSzPts val="1800"/>
              <a:buChar char="●"/>
            </a:pPr>
            <a:r>
              <a:rPr lang="en"/>
              <a:t>We MUST make this about disability and disability only</a:t>
            </a:r>
            <a:endParaRPr/>
          </a:p>
          <a:p>
            <a:pPr marL="914400" lvl="1" indent="-317500" algn="l" rtl="0">
              <a:spcBef>
                <a:spcPts val="0"/>
              </a:spcBef>
              <a:spcAft>
                <a:spcPts val="0"/>
              </a:spcAft>
              <a:buSzPts val="1400"/>
              <a:buChar char="○"/>
            </a:pPr>
            <a:r>
              <a:rPr lang="en"/>
              <a:t>There are others who can make the financial/Title 1/ESL/culture wars/this is silly arguments</a:t>
            </a:r>
            <a:endParaRPr/>
          </a:p>
          <a:p>
            <a:pPr marL="914400" lvl="1" indent="-317500" algn="l" rtl="0">
              <a:spcBef>
                <a:spcPts val="0"/>
              </a:spcBef>
              <a:spcAft>
                <a:spcPts val="0"/>
              </a:spcAft>
              <a:buSzPts val="1400"/>
              <a:buChar char="○"/>
            </a:pPr>
            <a:r>
              <a:rPr lang="en"/>
              <a:t>Don’t let them distract us</a:t>
            </a:r>
            <a:endParaRPr/>
          </a:p>
          <a:p>
            <a:pPr marL="457200" lvl="0" indent="-342900" algn="l" rtl="0">
              <a:spcBef>
                <a:spcPts val="0"/>
              </a:spcBef>
              <a:spcAft>
                <a:spcPts val="0"/>
              </a:spcAft>
              <a:buSzPts val="1800"/>
              <a:buChar char="●"/>
            </a:pPr>
            <a:r>
              <a:rPr lang="en"/>
              <a:t>Stay the course</a:t>
            </a:r>
            <a:endParaRPr/>
          </a:p>
          <a:p>
            <a:pPr marL="914400" lvl="1" indent="-317500" algn="l" rtl="0">
              <a:spcBef>
                <a:spcPts val="0"/>
              </a:spcBef>
              <a:spcAft>
                <a:spcPts val="0"/>
              </a:spcAft>
              <a:buSzPts val="1400"/>
              <a:buChar char="○"/>
            </a:pPr>
            <a:r>
              <a:rPr lang="en"/>
              <a:t>It’s going to be a long battle - stick to the plan</a:t>
            </a:r>
            <a:endParaRPr/>
          </a:p>
          <a:p>
            <a:pPr marL="914400" lvl="1" indent="-317500" algn="l" rtl="0">
              <a:spcBef>
                <a:spcPts val="0"/>
              </a:spcBef>
              <a:spcAft>
                <a:spcPts val="0"/>
              </a:spcAft>
              <a:buSzPts val="1400"/>
              <a:buChar char="○"/>
            </a:pPr>
            <a:r>
              <a:rPr lang="en"/>
              <a:t>Stay behind our skis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The plan, talking points (draft):</a:t>
            </a:r>
            <a:endParaRPr/>
          </a:p>
        </p:txBody>
      </p:sp>
      <p:sp>
        <p:nvSpPr>
          <p:cNvPr id="178" name="Google Shape;178;p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20000"/>
          </a:bodyPr>
          <a:lstStyle/>
          <a:p>
            <a:pPr marL="457200" lvl="0" indent="-342900" algn="l" rtl="0">
              <a:spcBef>
                <a:spcPts val="0"/>
              </a:spcBef>
              <a:spcAft>
                <a:spcPts val="0"/>
              </a:spcAft>
              <a:buSzPts val="1800"/>
              <a:buChar char="●"/>
            </a:pPr>
            <a:r>
              <a:rPr lang="en"/>
              <a:t>Merely “asking the question” has thrown the already hectic lives of Tennessee children with disabilities and their families into turmoil</a:t>
            </a:r>
            <a:endParaRPr/>
          </a:p>
          <a:p>
            <a:pPr marL="457200" lvl="0" indent="-342900" algn="l" rtl="0">
              <a:spcBef>
                <a:spcPts val="0"/>
              </a:spcBef>
              <a:spcAft>
                <a:spcPts val="0"/>
              </a:spcAft>
              <a:buSzPts val="1800"/>
              <a:buChar char="●"/>
            </a:pPr>
            <a:r>
              <a:rPr lang="en"/>
              <a:t>There are no strings, aka minimum standards, that would justify functionally destroying special education in Tennessee</a:t>
            </a:r>
            <a:endParaRPr/>
          </a:p>
          <a:p>
            <a:pPr marL="457200" lvl="0" indent="-342900" algn="l" rtl="0">
              <a:spcBef>
                <a:spcPts val="0"/>
              </a:spcBef>
              <a:spcAft>
                <a:spcPts val="0"/>
              </a:spcAft>
              <a:buSzPts val="1800"/>
              <a:buChar char="●"/>
            </a:pPr>
            <a:r>
              <a:rPr lang="en"/>
              <a:t>“These are civil rights, not strings” - the civil rights of kids with disabilities are not burdensome strings</a:t>
            </a:r>
            <a:endParaRPr/>
          </a:p>
          <a:p>
            <a:pPr marL="457200" lvl="0" indent="-342900" algn="l" rtl="0">
              <a:spcBef>
                <a:spcPts val="0"/>
              </a:spcBef>
              <a:spcAft>
                <a:spcPts val="0"/>
              </a:spcAft>
              <a:buSzPts val="1800"/>
              <a:buChar char="●"/>
            </a:pPr>
            <a:r>
              <a:rPr lang="en"/>
              <a:t>IDEA is the bare minimum of protections of students with disabilities, students with disabilities, we don’t believe the state can do equal or better</a:t>
            </a:r>
            <a:endParaRPr/>
          </a:p>
          <a:p>
            <a:pPr marL="457200" lvl="0" indent="-342900" algn="l" rtl="0">
              <a:spcBef>
                <a:spcPts val="0"/>
              </a:spcBef>
              <a:spcAft>
                <a:spcPts val="0"/>
              </a:spcAft>
              <a:buSzPts val="1800"/>
              <a:buChar char="●"/>
            </a:pPr>
            <a:r>
              <a:rPr lang="en"/>
              <a:t>Asking Tennessee to hold itself accountable for special education is like asking the fox to guard the henhouse </a:t>
            </a:r>
            <a:endParaRPr/>
          </a:p>
          <a:p>
            <a:pPr marL="914400" lvl="1" indent="-317500" algn="l" rtl="0">
              <a:spcBef>
                <a:spcPts val="0"/>
              </a:spcBef>
              <a:spcAft>
                <a:spcPts val="0"/>
              </a:spcAft>
              <a:buSzPts val="1400"/>
              <a:buChar char="○"/>
            </a:pPr>
            <a:r>
              <a:rPr lang="en"/>
              <a:t>There is a powerful motivation for the state to limit expensive services and rule on its own behalf in disputes and the only one holding it to account is itself</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The frame</a:t>
            </a:r>
            <a:endParaRPr/>
          </a:p>
        </p:txBody>
      </p:sp>
      <p:sp>
        <p:nvSpPr>
          <p:cNvPr id="184" name="Google Shape;184;p34"/>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800" b="1" u="sng"/>
              <a:t>Talk about:</a:t>
            </a:r>
            <a:endParaRPr sz="1800" b="1" u="sng"/>
          </a:p>
          <a:p>
            <a:pPr marL="457200" lvl="0" indent="-317500" algn="l" rtl="0">
              <a:spcBef>
                <a:spcPts val="1200"/>
              </a:spcBef>
              <a:spcAft>
                <a:spcPts val="0"/>
              </a:spcAft>
              <a:buSzPts val="1400"/>
              <a:buChar char="●"/>
            </a:pPr>
            <a:r>
              <a:rPr lang="en"/>
              <a:t>Why special ed and IDEA are important</a:t>
            </a:r>
            <a:endParaRPr/>
          </a:p>
          <a:p>
            <a:pPr marL="457200" lvl="0" indent="-317500" algn="l" rtl="0">
              <a:spcBef>
                <a:spcPts val="0"/>
              </a:spcBef>
              <a:spcAft>
                <a:spcPts val="0"/>
              </a:spcAft>
              <a:buSzPts val="1400"/>
              <a:buChar char="●"/>
            </a:pPr>
            <a:r>
              <a:rPr lang="en"/>
              <a:t>What is missing from the TN Code and what that means (especially oversight)</a:t>
            </a:r>
            <a:endParaRPr/>
          </a:p>
          <a:p>
            <a:pPr marL="457200" lvl="0" indent="-317500" algn="l" rtl="0">
              <a:spcBef>
                <a:spcPts val="0"/>
              </a:spcBef>
              <a:spcAft>
                <a:spcPts val="0"/>
              </a:spcAft>
              <a:buSzPts val="1400"/>
              <a:buChar char="●"/>
            </a:pPr>
            <a:r>
              <a:rPr lang="en"/>
              <a:t>What happened before IDEA - “rolling back 50 years of progress”</a:t>
            </a:r>
            <a:endParaRPr/>
          </a:p>
          <a:p>
            <a:pPr marL="457200" lvl="0" indent="-317500" algn="l" rtl="0">
              <a:spcBef>
                <a:spcPts val="0"/>
              </a:spcBef>
              <a:spcAft>
                <a:spcPts val="0"/>
              </a:spcAft>
              <a:buSzPts val="1400"/>
              <a:buChar char="●"/>
            </a:pPr>
            <a:r>
              <a:rPr lang="en"/>
              <a:t>What it would mean for you and your family</a:t>
            </a:r>
            <a:endParaRPr/>
          </a:p>
          <a:p>
            <a:pPr marL="457200" lvl="0" indent="-317500" algn="l" rtl="0">
              <a:spcBef>
                <a:spcPts val="0"/>
              </a:spcBef>
              <a:spcAft>
                <a:spcPts val="0"/>
              </a:spcAft>
              <a:buSzPts val="1400"/>
              <a:buChar char="●"/>
            </a:pPr>
            <a:r>
              <a:rPr lang="en"/>
              <a:t>Just asking the question causes chaos</a:t>
            </a:r>
            <a:endParaRPr/>
          </a:p>
          <a:p>
            <a:pPr marL="457200" lvl="0" indent="-317500" algn="l" rtl="0">
              <a:spcBef>
                <a:spcPts val="0"/>
              </a:spcBef>
              <a:spcAft>
                <a:spcPts val="0"/>
              </a:spcAft>
              <a:buSzPts val="1400"/>
              <a:buChar char="●"/>
            </a:pPr>
            <a:r>
              <a:rPr lang="en"/>
              <a:t>The apparent lack of concern for families of kids with disabilities</a:t>
            </a:r>
            <a:endParaRPr/>
          </a:p>
        </p:txBody>
      </p:sp>
      <p:sp>
        <p:nvSpPr>
          <p:cNvPr id="185" name="Google Shape;185;p34"/>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700" b="1" u="sng"/>
              <a:t>Don’t talk about:</a:t>
            </a:r>
            <a:endParaRPr sz="1700" b="1" u="sng"/>
          </a:p>
          <a:p>
            <a:pPr marL="457200" lvl="0" indent="-317500" algn="l" rtl="0">
              <a:spcBef>
                <a:spcPts val="1200"/>
              </a:spcBef>
              <a:spcAft>
                <a:spcPts val="0"/>
              </a:spcAft>
              <a:buSzPts val="1400"/>
              <a:buChar char="●"/>
            </a:pPr>
            <a:r>
              <a:rPr lang="en"/>
              <a:t>The finance stuff - others can do that</a:t>
            </a:r>
            <a:endParaRPr/>
          </a:p>
          <a:p>
            <a:pPr marL="457200" lvl="0" indent="-317500" algn="l" rtl="0">
              <a:spcBef>
                <a:spcPts val="0"/>
              </a:spcBef>
              <a:spcAft>
                <a:spcPts val="0"/>
              </a:spcAft>
              <a:buSzPts val="1400"/>
              <a:buChar char="●"/>
            </a:pPr>
            <a:r>
              <a:rPr lang="en"/>
              <a:t>How silly all of this is</a:t>
            </a:r>
            <a:endParaRPr/>
          </a:p>
          <a:p>
            <a:pPr marL="457200" lvl="0" indent="-317500" algn="l" rtl="0">
              <a:spcBef>
                <a:spcPts val="0"/>
              </a:spcBef>
              <a:spcAft>
                <a:spcPts val="0"/>
              </a:spcAft>
              <a:buSzPts val="1400"/>
              <a:buChar char="●"/>
            </a:pPr>
            <a:r>
              <a:rPr lang="en"/>
              <a:t>Book bans, defunding public schools, bathroom bills, etc.</a:t>
            </a:r>
            <a:endParaRPr/>
          </a:p>
          <a:p>
            <a:pPr marL="457200" lvl="0" indent="-317500" algn="l" rtl="0">
              <a:spcBef>
                <a:spcPts val="0"/>
              </a:spcBef>
              <a:spcAft>
                <a:spcPts val="0"/>
              </a:spcAft>
              <a:buSzPts val="1400"/>
              <a:buChar char="●"/>
            </a:pPr>
            <a:r>
              <a:rPr lang="en"/>
              <a:t>Ad hominem insults</a:t>
            </a:r>
            <a:endParaRPr/>
          </a:p>
          <a:p>
            <a:pPr marL="457200" lvl="0" indent="-317500" algn="l" rtl="0">
              <a:spcBef>
                <a:spcPts val="0"/>
              </a:spcBef>
              <a:spcAft>
                <a:spcPts val="0"/>
              </a:spcAft>
              <a:buSzPts val="1400"/>
              <a:buChar char="●"/>
            </a:pPr>
            <a:r>
              <a:rPr lang="en"/>
              <a:t>School lunches, administrative overhead, etc. (the stuff they want to talk about)</a:t>
            </a:r>
            <a:endParaRPr/>
          </a:p>
          <a:p>
            <a:pPr marL="457200" lvl="0" indent="-317500" algn="l" rtl="0">
              <a:spcBef>
                <a:spcPts val="0"/>
              </a:spcBef>
              <a:spcAft>
                <a:spcPts val="0"/>
              </a:spcAft>
              <a:buSzPts val="1400"/>
              <a:buChar char="●"/>
            </a:pPr>
            <a:r>
              <a:rPr lang="en"/>
              <a:t>Compromises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you can do now:</a:t>
            </a:r>
            <a:endParaRPr/>
          </a:p>
        </p:txBody>
      </p:sp>
      <p:sp>
        <p:nvSpPr>
          <p:cNvPr id="191" name="Google Shape;191;p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Stay informed</a:t>
            </a:r>
            <a:endParaRPr/>
          </a:p>
          <a:p>
            <a:pPr marL="914400" lvl="1" indent="-317500" algn="l" rtl="0">
              <a:spcBef>
                <a:spcPts val="0"/>
              </a:spcBef>
              <a:spcAft>
                <a:spcPts val="0"/>
              </a:spcAft>
              <a:buSzPts val="1400"/>
              <a:buChar char="○"/>
            </a:pPr>
            <a:r>
              <a:rPr lang="en"/>
              <a:t>tndisability.org </a:t>
            </a:r>
            <a:endParaRPr/>
          </a:p>
          <a:p>
            <a:pPr marL="914400" lvl="1" indent="-317500" algn="l" rtl="0">
              <a:spcBef>
                <a:spcPts val="0"/>
              </a:spcBef>
              <a:spcAft>
                <a:spcPts val="0"/>
              </a:spcAft>
              <a:buSzPts val="1400"/>
              <a:buChar char="○"/>
            </a:pPr>
            <a:r>
              <a:rPr lang="en"/>
              <a:t>Other disability organizations</a:t>
            </a:r>
            <a:endParaRPr/>
          </a:p>
          <a:p>
            <a:pPr marL="914400" lvl="1" indent="-317500" algn="l" rtl="0">
              <a:spcBef>
                <a:spcPts val="0"/>
              </a:spcBef>
              <a:spcAft>
                <a:spcPts val="0"/>
              </a:spcAft>
              <a:buSzPts val="1400"/>
              <a:buChar char="○"/>
            </a:pPr>
            <a:r>
              <a:rPr lang="en"/>
              <a:t>Read everything</a:t>
            </a:r>
            <a:endParaRPr/>
          </a:p>
          <a:p>
            <a:pPr marL="457200" lvl="0" indent="-342900" algn="l" rtl="0">
              <a:spcBef>
                <a:spcPts val="0"/>
              </a:spcBef>
              <a:spcAft>
                <a:spcPts val="0"/>
              </a:spcAft>
              <a:buSzPts val="1800"/>
              <a:buChar char="●"/>
            </a:pPr>
            <a:r>
              <a:rPr lang="en"/>
              <a:t>Talk to your friends and neighbors</a:t>
            </a:r>
            <a:endParaRPr/>
          </a:p>
          <a:p>
            <a:pPr marL="914400" lvl="1" indent="-317500" algn="l" rtl="0">
              <a:spcBef>
                <a:spcPts val="0"/>
              </a:spcBef>
              <a:spcAft>
                <a:spcPts val="0"/>
              </a:spcAft>
              <a:buSzPts val="1400"/>
              <a:buChar char="○"/>
            </a:pPr>
            <a:r>
              <a:rPr lang="en"/>
              <a:t>Let them know that this is a disability issue and it affects you and your family</a:t>
            </a:r>
            <a:endParaRPr/>
          </a:p>
          <a:p>
            <a:pPr marL="457200" lvl="0" indent="-342900" algn="l" rtl="0">
              <a:spcBef>
                <a:spcPts val="0"/>
              </a:spcBef>
              <a:spcAft>
                <a:spcPts val="0"/>
              </a:spcAft>
              <a:buSzPts val="1800"/>
              <a:buChar char="●"/>
            </a:pPr>
            <a:r>
              <a:rPr lang="en"/>
              <a:t>Talk to your legislators</a:t>
            </a:r>
            <a:endParaRPr/>
          </a:p>
          <a:p>
            <a:pPr marL="914400" lvl="1" indent="-317500" algn="l" rtl="0">
              <a:spcBef>
                <a:spcPts val="0"/>
              </a:spcBef>
              <a:spcAft>
                <a:spcPts val="0"/>
              </a:spcAft>
              <a:buSzPts val="1400"/>
              <a:buChar char="○"/>
            </a:pPr>
            <a:r>
              <a:rPr lang="en"/>
              <a:t>Remember the talking points! Concern-importance-collaboration</a:t>
            </a:r>
            <a:endParaRPr/>
          </a:p>
          <a:p>
            <a:pPr marL="914400" lvl="1" indent="-317500" algn="l" rtl="0">
              <a:spcBef>
                <a:spcPts val="0"/>
              </a:spcBef>
              <a:spcAft>
                <a:spcPts val="0"/>
              </a:spcAft>
              <a:buSzPts val="1400"/>
              <a:buChar char="○"/>
            </a:pPr>
            <a:r>
              <a:rPr lang="en"/>
              <a:t>Use our Voter Voice message system - </a:t>
            </a:r>
            <a:r>
              <a:rPr lang="en" b="1" u="sng">
                <a:solidFill>
                  <a:schemeClr val="hlink"/>
                </a:solidFill>
                <a:hlinkClick r:id="rId3"/>
              </a:rPr>
              <a:t>LINK</a:t>
            </a:r>
            <a:endParaRPr b="1"/>
          </a:p>
          <a:p>
            <a:pPr marL="457200" lvl="0" indent="-342900" algn="l" rtl="0">
              <a:spcBef>
                <a:spcPts val="0"/>
              </a:spcBef>
              <a:spcAft>
                <a:spcPts val="0"/>
              </a:spcAft>
              <a:buSzPts val="1800"/>
              <a:buChar char="●"/>
            </a:pPr>
            <a:r>
              <a:rPr lang="en"/>
              <a:t>Look to the long term</a:t>
            </a:r>
            <a:endParaRPr/>
          </a:p>
          <a:p>
            <a:pPr marL="914400" lvl="1" indent="-317500" algn="l" rtl="0">
              <a:spcBef>
                <a:spcPts val="0"/>
              </a:spcBef>
              <a:spcAft>
                <a:spcPts val="0"/>
              </a:spcAft>
              <a:buSzPts val="1400"/>
              <a:buChar char="○"/>
            </a:pPr>
            <a:r>
              <a:rPr lang="en"/>
              <a:t>What will happen if…</a:t>
            </a:r>
            <a:endParaRPr/>
          </a:p>
          <a:p>
            <a:pPr marL="914400" lvl="1" indent="-317500" algn="l" rtl="0">
              <a:spcBef>
                <a:spcPts val="0"/>
              </a:spcBef>
              <a:spcAft>
                <a:spcPts val="0"/>
              </a:spcAft>
              <a:buSzPts val="1400"/>
              <a:buChar char="○"/>
            </a:pPr>
            <a:r>
              <a:rPr lang="en"/>
              <a:t>Set aside some time in the future (if you can) for in-person advocacy</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Takeaways</a:t>
            </a:r>
            <a:endParaRPr/>
          </a:p>
        </p:txBody>
      </p:sp>
      <p:sp>
        <p:nvSpPr>
          <p:cNvPr id="197" name="Google Shape;197;p3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There is a lot we don’t know</a:t>
            </a:r>
            <a:endParaRPr/>
          </a:p>
          <a:p>
            <a:pPr marL="457200" lvl="0" indent="-342900" algn="l" rtl="0">
              <a:spcBef>
                <a:spcPts val="0"/>
              </a:spcBef>
              <a:spcAft>
                <a:spcPts val="0"/>
              </a:spcAft>
              <a:buSzPts val="1800"/>
              <a:buChar char="●"/>
            </a:pPr>
            <a:r>
              <a:rPr lang="en"/>
              <a:t>Keep every arrow in the quiver - bide your time</a:t>
            </a:r>
            <a:endParaRPr/>
          </a:p>
          <a:p>
            <a:pPr marL="457200" lvl="0" indent="-342900" algn="l" rtl="0">
              <a:spcBef>
                <a:spcPts val="0"/>
              </a:spcBef>
              <a:spcAft>
                <a:spcPts val="0"/>
              </a:spcAft>
              <a:buSzPts val="1800"/>
              <a:buChar char="●"/>
            </a:pPr>
            <a:r>
              <a:rPr lang="en"/>
              <a:t>3 things (for now) - concern/importance/education</a:t>
            </a:r>
            <a:endParaRPr/>
          </a:p>
          <a:p>
            <a:pPr marL="457200" lvl="0" indent="-342900" algn="l" rtl="0">
              <a:spcBef>
                <a:spcPts val="0"/>
              </a:spcBef>
              <a:spcAft>
                <a:spcPts val="0"/>
              </a:spcAft>
              <a:buSzPts val="1800"/>
              <a:buChar char="●"/>
            </a:pPr>
            <a:r>
              <a:rPr lang="en"/>
              <a:t>Know that when the time comes, we’ll be ready</a:t>
            </a:r>
            <a:endParaRPr/>
          </a:p>
          <a:p>
            <a:pPr marL="457200" lvl="0" indent="-342900" algn="l" rtl="0">
              <a:spcBef>
                <a:spcPts val="0"/>
              </a:spcBef>
              <a:spcAft>
                <a:spcPts val="0"/>
              </a:spcAft>
              <a:buSzPts val="1800"/>
              <a:buChar char="●"/>
            </a:pPr>
            <a:r>
              <a:rPr lang="en"/>
              <a:t>We have options</a:t>
            </a:r>
            <a:endParaRPr/>
          </a:p>
          <a:p>
            <a:pPr marL="457200" lvl="0" indent="-342900" algn="l" rtl="0">
              <a:spcBef>
                <a:spcPts val="0"/>
              </a:spcBef>
              <a:spcAft>
                <a:spcPts val="0"/>
              </a:spcAft>
              <a:buSzPts val="1800"/>
              <a:buChar char="●"/>
            </a:pPr>
            <a:r>
              <a:rPr lang="en"/>
              <a:t>We will need people to advocate on behalf of SPED in order to save it</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Questions</a:t>
            </a:r>
            <a:endParaRPr/>
          </a:p>
        </p:txBody>
      </p:sp>
      <p:sp>
        <p:nvSpPr>
          <p:cNvPr id="203" name="Google Shape;203;p37"/>
          <p:cNvSpPr txBox="1">
            <a:spLocks noGrp="1"/>
          </p:cNvSpPr>
          <p:nvPr>
            <p:ph type="body" idx="1"/>
          </p:nvPr>
        </p:nvSpPr>
        <p:spPr>
          <a:xfrm>
            <a:off x="311700" y="1152475"/>
            <a:ext cx="4863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854" u="sng">
                <a:solidFill>
                  <a:srgbClr val="000000"/>
                </a:solidFill>
              </a:rPr>
              <a:t>Stay involved:</a:t>
            </a:r>
            <a:endParaRPr sz="1854" u="sng">
              <a:solidFill>
                <a:srgbClr val="000000"/>
              </a:solidFill>
            </a:endParaRPr>
          </a:p>
          <a:p>
            <a:pPr marL="0" lvl="0" indent="0" algn="l" rtl="0">
              <a:spcBef>
                <a:spcPts val="1200"/>
              </a:spcBef>
              <a:spcAft>
                <a:spcPts val="0"/>
              </a:spcAft>
              <a:buNone/>
            </a:pPr>
            <a:r>
              <a:rPr lang="en" sz="1854">
                <a:solidFill>
                  <a:srgbClr val="000000"/>
                </a:solidFill>
              </a:rPr>
              <a:t>Text </a:t>
            </a:r>
            <a:r>
              <a:rPr lang="en" sz="1854" b="1">
                <a:solidFill>
                  <a:srgbClr val="000000"/>
                </a:solidFill>
              </a:rPr>
              <a:t>TEAMWORK to 72690</a:t>
            </a:r>
            <a:r>
              <a:rPr lang="en" sz="1854">
                <a:solidFill>
                  <a:srgbClr val="000000"/>
                </a:solidFill>
              </a:rPr>
              <a:t> to stay up to date on special education in Tennessee</a:t>
            </a:r>
            <a:endParaRPr sz="1854">
              <a:solidFill>
                <a:srgbClr val="000000"/>
              </a:solidFill>
            </a:endParaRPr>
          </a:p>
          <a:p>
            <a:pPr marL="0" lvl="0" indent="0" algn="l" rtl="0">
              <a:spcBef>
                <a:spcPts val="1200"/>
              </a:spcBef>
              <a:spcAft>
                <a:spcPts val="0"/>
              </a:spcAft>
              <a:buNone/>
            </a:pPr>
            <a:r>
              <a:rPr lang="en" sz="1854">
                <a:solidFill>
                  <a:srgbClr val="000000"/>
                </a:solidFill>
              </a:rPr>
              <a:t>Sign up for </a:t>
            </a:r>
            <a:r>
              <a:rPr lang="en" sz="1854" b="1">
                <a:solidFill>
                  <a:srgbClr val="000000"/>
                </a:solidFill>
              </a:rPr>
              <a:t>policy updates</a:t>
            </a:r>
            <a:r>
              <a:rPr lang="en" sz="1854">
                <a:solidFill>
                  <a:srgbClr val="000000"/>
                </a:solidFill>
              </a:rPr>
              <a:t> at </a:t>
            </a:r>
            <a:r>
              <a:rPr lang="en" sz="1854" u="sng">
                <a:solidFill>
                  <a:schemeClr val="hlink"/>
                </a:solidFill>
                <a:hlinkClick r:id="rId3"/>
              </a:rPr>
              <a:t>tndisability.org</a:t>
            </a:r>
            <a:endParaRPr sz="1854">
              <a:solidFill>
                <a:srgbClr val="000000"/>
              </a:solidFill>
            </a:endParaRPr>
          </a:p>
          <a:p>
            <a:pPr marL="0" lvl="0" indent="0" algn="l" rtl="0">
              <a:spcBef>
                <a:spcPts val="1200"/>
              </a:spcBef>
              <a:spcAft>
                <a:spcPts val="0"/>
              </a:spcAft>
              <a:buNone/>
            </a:pPr>
            <a:r>
              <a:rPr lang="en" sz="1854">
                <a:solidFill>
                  <a:srgbClr val="000000"/>
                </a:solidFill>
              </a:rPr>
              <a:t>Stay engaged in TDC advocacy, </a:t>
            </a:r>
            <a:r>
              <a:rPr lang="en" sz="1854" b="1">
                <a:solidFill>
                  <a:srgbClr val="000000"/>
                </a:solidFill>
              </a:rPr>
              <a:t>how you can be involved</a:t>
            </a:r>
            <a:r>
              <a:rPr lang="en" sz="1854">
                <a:solidFill>
                  <a:srgbClr val="000000"/>
                </a:solidFill>
              </a:rPr>
              <a:t>  </a:t>
            </a:r>
            <a:r>
              <a:rPr lang="en" sz="1854" b="1" u="sng">
                <a:solidFill>
                  <a:schemeClr val="hlink"/>
                </a:solidFill>
                <a:hlinkClick r:id="rId4"/>
              </a:rPr>
              <a:t>LINK</a:t>
            </a:r>
            <a:r>
              <a:rPr lang="en" sz="1854">
                <a:solidFill>
                  <a:srgbClr val="000000"/>
                </a:solidFill>
              </a:rPr>
              <a:t> or scan →</a:t>
            </a:r>
            <a:endParaRPr sz="1854">
              <a:solidFill>
                <a:srgbClr val="000000"/>
              </a:solidFill>
            </a:endParaRPr>
          </a:p>
          <a:p>
            <a:pPr marL="0" lvl="0" indent="0" algn="l" rtl="0">
              <a:spcBef>
                <a:spcPts val="1200"/>
              </a:spcBef>
              <a:spcAft>
                <a:spcPts val="1200"/>
              </a:spcAft>
              <a:buNone/>
            </a:pPr>
            <a:r>
              <a:rPr lang="en" sz="1854">
                <a:solidFill>
                  <a:srgbClr val="000000"/>
                </a:solidFill>
              </a:rPr>
              <a:t>Send a message to you the working group - </a:t>
            </a:r>
            <a:r>
              <a:rPr lang="en" sz="1854" b="1" u="sng">
                <a:solidFill>
                  <a:schemeClr val="hlink"/>
                </a:solidFill>
                <a:highlight>
                  <a:schemeClr val="lt1"/>
                </a:highlight>
                <a:hlinkClick r:id="rId5"/>
              </a:rPr>
              <a:t>Voter Voice LINK</a:t>
            </a:r>
            <a:endParaRPr b="1">
              <a:highlight>
                <a:schemeClr val="lt1"/>
              </a:highlight>
            </a:endParaRPr>
          </a:p>
        </p:txBody>
      </p:sp>
      <p:pic>
        <p:nvPicPr>
          <p:cNvPr id="204" name="Google Shape;204;p37"/>
          <p:cNvPicPr preferRelativeResize="0"/>
          <p:nvPr/>
        </p:nvPicPr>
        <p:blipFill>
          <a:blip r:embed="rId6">
            <a:alphaModFix/>
          </a:blip>
          <a:stretch>
            <a:fillRect/>
          </a:stretch>
        </p:blipFill>
        <p:spPr>
          <a:xfrm>
            <a:off x="5962975" y="1552425"/>
            <a:ext cx="2441916" cy="24193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we know:</a:t>
            </a:r>
            <a:endParaRPr/>
          </a:p>
        </p:txBody>
      </p:sp>
      <p:sp>
        <p:nvSpPr>
          <p:cNvPr id="68" name="Google Shape;68;p15"/>
          <p:cNvSpPr txBox="1">
            <a:spLocks noGrp="1"/>
          </p:cNvSpPr>
          <p:nvPr>
            <p:ph type="body" idx="1"/>
          </p:nvPr>
        </p:nvSpPr>
        <p:spPr>
          <a:xfrm>
            <a:off x="311700" y="1152475"/>
            <a:ext cx="8520600" cy="3837000"/>
          </a:xfrm>
          <a:prstGeom prst="rect">
            <a:avLst/>
          </a:prstGeom>
        </p:spPr>
        <p:txBody>
          <a:bodyPr spcFirstLastPara="1" wrap="square" lIns="91425" tIns="91425" rIns="91425" bIns="91425" anchor="t" anchorCtr="0">
            <a:normAutofit lnSpcReduction="20000"/>
          </a:bodyPr>
          <a:lstStyle/>
          <a:p>
            <a:pPr marL="457200" lvl="0" indent="-342900" algn="l" rtl="0">
              <a:spcBef>
                <a:spcPts val="0"/>
              </a:spcBef>
              <a:spcAft>
                <a:spcPts val="0"/>
              </a:spcAft>
              <a:buSzPts val="1800"/>
              <a:buChar char="●"/>
            </a:pPr>
            <a:r>
              <a:rPr lang="en"/>
              <a:t>On Monday, September 25th, Speakers Cameron Sexton and Randy McNally </a:t>
            </a:r>
            <a:r>
              <a:rPr lang="en" b="1"/>
              <a:t>announced the creation of a “Joint Working Group”</a:t>
            </a:r>
            <a:r>
              <a:rPr lang="en"/>
              <a:t> to study the feasibility and impact of refusing federal funding from the Department of Education</a:t>
            </a:r>
            <a:endParaRPr/>
          </a:p>
          <a:p>
            <a:pPr marL="914400" lvl="1" indent="-317500" algn="l" rtl="0">
              <a:spcBef>
                <a:spcPts val="0"/>
              </a:spcBef>
              <a:spcAft>
                <a:spcPts val="0"/>
              </a:spcAft>
              <a:buSzPts val="1400"/>
              <a:buChar char="○"/>
            </a:pPr>
            <a:r>
              <a:rPr lang="en"/>
              <a:t>The group is tasked with studying the idea and making a recommendation for how to reject federal funds</a:t>
            </a:r>
            <a:endParaRPr/>
          </a:p>
          <a:p>
            <a:pPr marL="457200" lvl="0" indent="-342900" algn="l" rtl="0">
              <a:spcBef>
                <a:spcPts val="0"/>
              </a:spcBef>
              <a:spcAft>
                <a:spcPts val="0"/>
              </a:spcAft>
              <a:buSzPts val="1800"/>
              <a:buChar char="●"/>
            </a:pPr>
            <a:r>
              <a:rPr lang="en"/>
              <a:t>Members of the </a:t>
            </a:r>
            <a:r>
              <a:rPr lang="en" b="1"/>
              <a:t>General Assembly have generally expressed support</a:t>
            </a:r>
            <a:r>
              <a:rPr lang="en"/>
              <a:t> for idea of the working group (but not necessarily funding refusal)</a:t>
            </a:r>
            <a:endParaRPr/>
          </a:p>
          <a:p>
            <a:pPr marL="914400" lvl="1" indent="-317500" algn="l" rtl="0">
              <a:spcBef>
                <a:spcPts val="0"/>
              </a:spcBef>
              <a:spcAft>
                <a:spcPts val="0"/>
              </a:spcAft>
              <a:buSzPts val="1400"/>
              <a:buChar char="○"/>
            </a:pPr>
            <a:r>
              <a:rPr lang="en"/>
              <a:t>Governor Lee has similarly expressed support for the working group, but has so far distanced himself a bit from its outcome (wait and see)</a:t>
            </a:r>
            <a:endParaRPr/>
          </a:p>
          <a:p>
            <a:pPr marL="457200" lvl="0" indent="-342900" algn="l" rtl="0">
              <a:spcBef>
                <a:spcPts val="0"/>
              </a:spcBef>
              <a:spcAft>
                <a:spcPts val="0"/>
              </a:spcAft>
              <a:buSzPts val="1800"/>
              <a:buChar char="●"/>
            </a:pPr>
            <a:r>
              <a:rPr lang="en"/>
              <a:t>Members of the General Assembly (particularly Speaker Sexton) have cited </a:t>
            </a:r>
            <a:r>
              <a:rPr lang="en" b="1"/>
              <a:t>“burdensome” regulations as the reason</a:t>
            </a:r>
            <a:r>
              <a:rPr lang="en"/>
              <a:t> he is commissioning the working group</a:t>
            </a:r>
            <a:endParaRPr/>
          </a:p>
          <a:p>
            <a:pPr marL="914400" lvl="1" indent="-317500" algn="l" rtl="0">
              <a:spcBef>
                <a:spcPts val="0"/>
              </a:spcBef>
              <a:spcAft>
                <a:spcPts val="0"/>
              </a:spcAft>
              <a:buSzPts val="1400"/>
              <a:buChar char="○"/>
            </a:pPr>
            <a:r>
              <a:rPr lang="en"/>
              <a:t>Sexton has been vague/unspecific about </a:t>
            </a:r>
            <a:r>
              <a:rPr lang="en" i="1"/>
              <a:t>which</a:t>
            </a:r>
            <a:r>
              <a:rPr lang="en"/>
              <a:t> regulations he objects to, but has alluded to testing and reporting requirements, school lunch rules and federal influence on curriculum choices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we know (2):</a:t>
            </a:r>
            <a:endParaRPr/>
          </a:p>
        </p:txBody>
      </p:sp>
      <p:sp>
        <p:nvSpPr>
          <p:cNvPr id="74" name="Google Shape;74;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We know the </a:t>
            </a:r>
            <a:r>
              <a:rPr lang="en" b="1"/>
              <a:t>composition of the working group</a:t>
            </a:r>
            <a:r>
              <a:rPr lang="en"/>
              <a:t>, which features 10 members of the General Assembly, including 8 Republicans and 2 Democrats</a:t>
            </a:r>
            <a:endParaRPr/>
          </a:p>
          <a:p>
            <a:pPr marL="914400" lvl="1" indent="-317500" algn="l" rtl="0">
              <a:spcBef>
                <a:spcPts val="0"/>
              </a:spcBef>
              <a:spcAft>
                <a:spcPts val="0"/>
              </a:spcAft>
              <a:buSzPts val="1400"/>
              <a:buChar char="○"/>
            </a:pPr>
            <a:r>
              <a:rPr lang="en"/>
              <a:t>Senate: Sen. Jon Lundberg (co-chair), Sen. Joey Hensley, Sen. Raumesh Akbari, Sen. Bill Powers, Sen. Dawn White</a:t>
            </a:r>
            <a:endParaRPr/>
          </a:p>
          <a:p>
            <a:pPr marL="914400" lvl="1" indent="-317500" algn="l" rtl="0">
              <a:spcBef>
                <a:spcPts val="0"/>
              </a:spcBef>
              <a:spcAft>
                <a:spcPts val="0"/>
              </a:spcAft>
              <a:buSzPts val="1400"/>
              <a:buChar char="○"/>
            </a:pPr>
            <a:r>
              <a:rPr lang="en"/>
              <a:t>House: Rep. Debra Moody (co-chair), Rep. Ronnie Glynn, Rep. John Ragan, Rep. Timothy Hill, Rep. William Slater</a:t>
            </a:r>
            <a:endParaRPr/>
          </a:p>
          <a:p>
            <a:pPr marL="457200" lvl="0" indent="-342900" algn="l" rtl="0">
              <a:spcBef>
                <a:spcPts val="0"/>
              </a:spcBef>
              <a:spcAft>
                <a:spcPts val="0"/>
              </a:spcAft>
              <a:buSzPts val="1800"/>
              <a:buChar char="●"/>
            </a:pPr>
            <a:r>
              <a:rPr lang="en"/>
              <a:t>The Joint Working Group began their activities on </a:t>
            </a:r>
            <a:r>
              <a:rPr lang="en" b="1"/>
              <a:t>November 6th</a:t>
            </a:r>
            <a:r>
              <a:rPr lang="en"/>
              <a:t>, and will meet 7 times over 5 days</a:t>
            </a:r>
            <a:endParaRPr/>
          </a:p>
          <a:p>
            <a:pPr marL="457200" lvl="0" indent="-342900" algn="l" rtl="0">
              <a:spcBef>
                <a:spcPts val="0"/>
              </a:spcBef>
              <a:spcAft>
                <a:spcPts val="0"/>
              </a:spcAft>
              <a:buSzPts val="1800"/>
              <a:buChar char="●"/>
            </a:pPr>
            <a:r>
              <a:rPr lang="en"/>
              <a:t>Last spring, when Speaker Sexton first floated the idea, he </a:t>
            </a:r>
            <a:r>
              <a:rPr lang="en" b="1"/>
              <a:t>commissioned a report that laid out federal funding sources, destinations and obligations</a:t>
            </a:r>
            <a:endParaRPr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we know (3)</a:t>
            </a:r>
            <a:endParaRPr/>
          </a:p>
        </p:txBody>
      </p:sp>
      <p:sp>
        <p:nvSpPr>
          <p:cNvPr id="80" name="Google Shape;80;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a:t>Trends in the first week:</a:t>
            </a:r>
            <a:endParaRPr/>
          </a:p>
          <a:p>
            <a:pPr marL="457200" lvl="0" indent="-342900" algn="l" rtl="0">
              <a:spcBef>
                <a:spcPts val="1200"/>
              </a:spcBef>
              <a:spcAft>
                <a:spcPts val="0"/>
              </a:spcAft>
              <a:buSzPts val="1800"/>
              <a:buChar char="●"/>
            </a:pPr>
            <a:r>
              <a:rPr lang="en"/>
              <a:t>Despite slowing revenue and a potential budget deficit, </a:t>
            </a:r>
            <a:r>
              <a:rPr lang="en" b="1"/>
              <a:t>refusal is financially feasible for the state</a:t>
            </a:r>
            <a:endParaRPr b="1"/>
          </a:p>
          <a:p>
            <a:pPr marL="457200" lvl="0" indent="-342900" algn="l" rtl="0">
              <a:spcBef>
                <a:spcPts val="0"/>
              </a:spcBef>
              <a:spcAft>
                <a:spcPts val="0"/>
              </a:spcAft>
              <a:buSzPts val="1800"/>
              <a:buChar char="●"/>
            </a:pPr>
            <a:r>
              <a:rPr lang="en" b="1"/>
              <a:t>District leaders are unenthusiastic</a:t>
            </a:r>
            <a:r>
              <a:rPr lang="en"/>
              <a:t> about refusing funds</a:t>
            </a:r>
            <a:endParaRPr/>
          </a:p>
          <a:p>
            <a:pPr marL="457200" lvl="0" indent="-342900" algn="l" rtl="0">
              <a:spcBef>
                <a:spcPts val="0"/>
              </a:spcBef>
              <a:spcAft>
                <a:spcPts val="0"/>
              </a:spcAft>
              <a:buSzPts val="1800"/>
              <a:buChar char="●"/>
            </a:pPr>
            <a:r>
              <a:rPr lang="en"/>
              <a:t>There is an </a:t>
            </a:r>
            <a:r>
              <a:rPr lang="en" b="1"/>
              <a:t>odd</a:t>
            </a:r>
            <a:r>
              <a:rPr lang="en"/>
              <a:t> concern about food waste</a:t>
            </a:r>
            <a:endParaRPr/>
          </a:p>
          <a:p>
            <a:pPr marL="457200" lvl="0" indent="-342900" algn="l" rtl="0">
              <a:spcBef>
                <a:spcPts val="0"/>
              </a:spcBef>
              <a:spcAft>
                <a:spcPts val="0"/>
              </a:spcAft>
              <a:buSzPts val="1800"/>
              <a:buChar char="●"/>
            </a:pPr>
            <a:r>
              <a:rPr lang="en"/>
              <a:t>There are many questions that just </a:t>
            </a:r>
            <a:r>
              <a:rPr lang="en" b="1"/>
              <a:t>cannot be answered</a:t>
            </a:r>
            <a:r>
              <a:rPr lang="en"/>
              <a:t> in this forum</a:t>
            </a:r>
            <a:endParaRPr/>
          </a:p>
          <a:p>
            <a:pPr marL="457200" lvl="0" indent="-342900" algn="l" rtl="0">
              <a:spcBef>
                <a:spcPts val="0"/>
              </a:spcBef>
              <a:spcAft>
                <a:spcPts val="0"/>
              </a:spcAft>
              <a:buSzPts val="1800"/>
              <a:buChar char="●"/>
            </a:pPr>
            <a:r>
              <a:rPr lang="en"/>
              <a:t>Some members of the panel are </a:t>
            </a:r>
            <a:r>
              <a:rPr lang="en" b="1"/>
              <a:t>frustrated with the “tone” and focus</a:t>
            </a:r>
            <a:r>
              <a:rPr lang="en"/>
              <a:t> of the conversation thus far</a:t>
            </a:r>
            <a:endParaRPr/>
          </a:p>
          <a:p>
            <a:pPr marL="457200" lvl="0" indent="-342900" algn="l" rtl="0">
              <a:spcBef>
                <a:spcPts val="0"/>
              </a:spcBef>
              <a:spcAft>
                <a:spcPts val="0"/>
              </a:spcAft>
              <a:buSzPts val="1800"/>
              <a:buChar char="●"/>
            </a:pPr>
            <a:r>
              <a:rPr lang="en" b="1"/>
              <a:t>“What ‘</a:t>
            </a:r>
            <a:r>
              <a:rPr lang="en" b="1" i="1"/>
              <a:t>good’</a:t>
            </a:r>
            <a:r>
              <a:rPr lang="en" b="1"/>
              <a:t> do the funds actually convey?”</a:t>
            </a:r>
            <a:endParaRPr b="1"/>
          </a:p>
          <a:p>
            <a:pPr marL="457200" lvl="0" indent="-342900" algn="l" rtl="0">
              <a:spcBef>
                <a:spcPts val="0"/>
              </a:spcBef>
              <a:spcAft>
                <a:spcPts val="0"/>
              </a:spcAft>
              <a:buSzPts val="1800"/>
              <a:buChar char="●"/>
            </a:pPr>
            <a:r>
              <a:rPr lang="en"/>
              <a:t>It’s </a:t>
            </a:r>
            <a:r>
              <a:rPr lang="en" b="1"/>
              <a:t>quiet</a:t>
            </a:r>
            <a:r>
              <a:rPr lang="en"/>
              <a:t> so far</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we can speculate upon:</a:t>
            </a:r>
            <a:endParaRPr/>
          </a:p>
        </p:txBody>
      </p:sp>
      <p:sp>
        <p:nvSpPr>
          <p:cNvPr id="86" name="Google Shape;86;p18"/>
          <p:cNvSpPr txBox="1">
            <a:spLocks noGrp="1"/>
          </p:cNvSpPr>
          <p:nvPr>
            <p:ph type="body" idx="1"/>
          </p:nvPr>
        </p:nvSpPr>
        <p:spPr>
          <a:xfrm>
            <a:off x="311700" y="1017725"/>
            <a:ext cx="8520600" cy="34164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Char char="●"/>
            </a:pPr>
            <a:r>
              <a:rPr lang="en" b="1"/>
              <a:t>We do not know the outcome of the work yet</a:t>
            </a:r>
            <a:r>
              <a:rPr lang="en"/>
              <a:t>, but we can speculate:</a:t>
            </a:r>
            <a:endParaRPr/>
          </a:p>
          <a:p>
            <a:pPr marL="914400" lvl="1" indent="-317500" algn="l" rtl="0">
              <a:spcBef>
                <a:spcPts val="0"/>
              </a:spcBef>
              <a:spcAft>
                <a:spcPts val="0"/>
              </a:spcAft>
              <a:buSzPts val="1400"/>
              <a:buChar char="○"/>
            </a:pPr>
            <a:r>
              <a:rPr lang="en"/>
              <a:t>It is very likely that they make their recommendations </a:t>
            </a:r>
            <a:r>
              <a:rPr lang="en" b="1"/>
              <a:t>before the beginning of the 2024 General Assembly session</a:t>
            </a:r>
            <a:r>
              <a:rPr lang="en"/>
              <a:t> in January</a:t>
            </a:r>
            <a:endParaRPr/>
          </a:p>
          <a:p>
            <a:pPr marL="914400" lvl="1" indent="-317500" algn="l" rtl="0">
              <a:spcBef>
                <a:spcPts val="0"/>
              </a:spcBef>
              <a:spcAft>
                <a:spcPts val="0"/>
              </a:spcAft>
              <a:buSzPts val="1400"/>
              <a:buChar char="○"/>
            </a:pPr>
            <a:r>
              <a:rPr lang="en"/>
              <a:t>It is also very likely that the working group </a:t>
            </a:r>
            <a:r>
              <a:rPr lang="en" b="1"/>
              <a:t>charts a path toward refusing all $1.89 billion</a:t>
            </a:r>
            <a:r>
              <a:rPr lang="en"/>
              <a:t> in federal DOE funds currently provided to Tennessee (recommends refusing funds)</a:t>
            </a:r>
            <a:endParaRPr/>
          </a:p>
          <a:p>
            <a:pPr marL="914400" lvl="1" indent="-317500" algn="l" rtl="0">
              <a:spcBef>
                <a:spcPts val="0"/>
              </a:spcBef>
              <a:spcAft>
                <a:spcPts val="0"/>
              </a:spcAft>
              <a:buSzPts val="1400"/>
              <a:buChar char="○"/>
            </a:pPr>
            <a:r>
              <a:rPr lang="en"/>
              <a:t>It is possible (leaning toward likely) that Speaker Sexton will </a:t>
            </a:r>
            <a:r>
              <a:rPr lang="en" b="1"/>
              <a:t>propose and attempt to pass legislation</a:t>
            </a:r>
            <a:r>
              <a:rPr lang="en"/>
              <a:t> that refuses federal funding</a:t>
            </a:r>
            <a:endParaRPr/>
          </a:p>
          <a:p>
            <a:pPr marL="1371600" lvl="2" indent="-317500" algn="l" rtl="0">
              <a:spcBef>
                <a:spcPts val="0"/>
              </a:spcBef>
              <a:spcAft>
                <a:spcPts val="0"/>
              </a:spcAft>
              <a:buSzPts val="1400"/>
              <a:buChar char="■"/>
            </a:pPr>
            <a:r>
              <a:rPr lang="en"/>
              <a:t>It is difficult to anticipate the substance of the bill (what happens to special ed), but it is most likely that it leaves much of the “details” to rulemaking by the State Board of Education </a:t>
            </a:r>
            <a:endParaRPr/>
          </a:p>
          <a:p>
            <a:pPr marL="1371600" lvl="2" indent="-317500" algn="l" rtl="0">
              <a:spcBef>
                <a:spcPts val="0"/>
              </a:spcBef>
              <a:spcAft>
                <a:spcPts val="0"/>
              </a:spcAft>
              <a:buSzPts val="1400"/>
              <a:buChar char="■"/>
            </a:pPr>
            <a:r>
              <a:rPr lang="en"/>
              <a:t>We can speculate about Sexton’s commitment to the idea (is it a stunt or does he really mean it?)</a:t>
            </a:r>
            <a:endParaRPr/>
          </a:p>
          <a:p>
            <a:pPr marL="914400" lvl="1" indent="-317500" algn="l" rtl="0">
              <a:spcBef>
                <a:spcPts val="0"/>
              </a:spcBef>
              <a:spcAft>
                <a:spcPts val="0"/>
              </a:spcAft>
              <a:buSzPts val="1400"/>
              <a:buChar char="○"/>
            </a:pPr>
            <a:r>
              <a:rPr lang="en"/>
              <a:t>We as advocates will very likely have to spend </a:t>
            </a:r>
            <a:r>
              <a:rPr lang="en" b="1"/>
              <a:t>significant amounts of time, resources and energy</a:t>
            </a:r>
            <a:r>
              <a:rPr lang="en"/>
              <a:t> in addressing the working group’s proposal</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we don’t know:</a:t>
            </a:r>
            <a:endParaRPr/>
          </a:p>
        </p:txBody>
      </p:sp>
      <p:sp>
        <p:nvSpPr>
          <p:cNvPr id="92" name="Google Shape;92;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What proposed funding refusal </a:t>
            </a:r>
            <a:r>
              <a:rPr lang="en" b="1"/>
              <a:t>legislation might look like</a:t>
            </a:r>
            <a:r>
              <a:rPr lang="en"/>
              <a:t> (the details)</a:t>
            </a:r>
            <a:endParaRPr/>
          </a:p>
          <a:p>
            <a:pPr marL="457200" lvl="0" indent="-342900" algn="l" rtl="0">
              <a:spcBef>
                <a:spcPts val="0"/>
              </a:spcBef>
              <a:spcAft>
                <a:spcPts val="0"/>
              </a:spcAft>
              <a:buSzPts val="1800"/>
              <a:buChar char="●"/>
            </a:pPr>
            <a:r>
              <a:rPr lang="en"/>
              <a:t>The </a:t>
            </a:r>
            <a:r>
              <a:rPr lang="en" b="1"/>
              <a:t>degree of support</a:t>
            </a:r>
            <a:r>
              <a:rPr lang="en"/>
              <a:t> in the House, Senate and Governor’s office</a:t>
            </a:r>
            <a:endParaRPr/>
          </a:p>
          <a:p>
            <a:pPr marL="457200" lvl="0" indent="-342900" algn="l" rtl="0">
              <a:spcBef>
                <a:spcPts val="0"/>
              </a:spcBef>
              <a:spcAft>
                <a:spcPts val="0"/>
              </a:spcAft>
              <a:buSzPts val="1800"/>
              <a:buChar char="●"/>
            </a:pPr>
            <a:r>
              <a:rPr lang="en"/>
              <a:t>The </a:t>
            </a:r>
            <a:r>
              <a:rPr lang="en" b="1"/>
              <a:t>timelines</a:t>
            </a:r>
            <a:r>
              <a:rPr lang="en"/>
              <a:t> (when legislation would be introduced/heard, how long the refusal process could take, etc.)</a:t>
            </a:r>
            <a:endParaRPr/>
          </a:p>
          <a:p>
            <a:pPr marL="457200" lvl="0" indent="-342900" algn="l" rtl="0">
              <a:spcBef>
                <a:spcPts val="0"/>
              </a:spcBef>
              <a:spcAft>
                <a:spcPts val="0"/>
              </a:spcAft>
              <a:buSzPts val="1800"/>
              <a:buChar char="●"/>
            </a:pPr>
            <a:r>
              <a:rPr lang="en"/>
              <a:t>The </a:t>
            </a:r>
            <a:r>
              <a:rPr lang="en" b="1"/>
              <a:t>expectations of schools</a:t>
            </a:r>
            <a:r>
              <a:rPr lang="en"/>
              <a:t> in implementing changes</a:t>
            </a:r>
            <a:endParaRPr/>
          </a:p>
          <a:p>
            <a:pPr marL="457200" lvl="0" indent="-342900" algn="l" rtl="0">
              <a:spcBef>
                <a:spcPts val="0"/>
              </a:spcBef>
              <a:spcAft>
                <a:spcPts val="0"/>
              </a:spcAft>
              <a:buSzPts val="1800"/>
              <a:buChar char="●"/>
            </a:pPr>
            <a:r>
              <a:rPr lang="en"/>
              <a:t>The scope and extent of </a:t>
            </a:r>
            <a:r>
              <a:rPr lang="en" b="1"/>
              <a:t>support and/or opposition</a:t>
            </a:r>
            <a:r>
              <a:rPr lang="en"/>
              <a:t> from all interested parties</a:t>
            </a:r>
            <a:endParaRPr/>
          </a:p>
          <a:p>
            <a:pPr marL="914400" lvl="1" indent="-317500" algn="l" rtl="0">
              <a:spcBef>
                <a:spcPts val="0"/>
              </a:spcBef>
              <a:spcAft>
                <a:spcPts val="0"/>
              </a:spcAft>
              <a:buSzPts val="1400"/>
              <a:buChar char="○"/>
            </a:pPr>
            <a:r>
              <a:rPr lang="en" u="sng"/>
              <a:t>Short, incomplete list:</a:t>
            </a:r>
            <a:r>
              <a:rPr lang="en"/>
              <a:t> disability groups, immigrant rights group, education rights groups, religious entities, business world, chambers of commerce, superintendents association, teachers unions, general public at large, etc.</a:t>
            </a:r>
            <a:endParaRPr/>
          </a:p>
          <a:p>
            <a:pPr marL="457200" lvl="0" indent="-342900" algn="l" rtl="0">
              <a:spcBef>
                <a:spcPts val="0"/>
              </a:spcBef>
              <a:spcAft>
                <a:spcPts val="0"/>
              </a:spcAft>
              <a:buSzPts val="1800"/>
              <a:buChar char="●"/>
            </a:pPr>
            <a:r>
              <a:rPr lang="en"/>
              <a:t>How the </a:t>
            </a:r>
            <a:r>
              <a:rPr lang="en" b="1"/>
              <a:t>federal government might respond</a:t>
            </a:r>
            <a:r>
              <a:rPr lang="en"/>
              <a:t> (we got a hint this week)</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we can do right now</a:t>
            </a:r>
            <a:endParaRPr/>
          </a:p>
        </p:txBody>
      </p:sp>
      <p:sp>
        <p:nvSpPr>
          <p:cNvPr id="98" name="Google Shape;98;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b="1"/>
              <a:t>We have a plan/strategy</a:t>
            </a:r>
            <a:r>
              <a:rPr lang="en"/>
              <a:t>, and we hope you will hear us out</a:t>
            </a:r>
            <a:endParaRPr/>
          </a:p>
          <a:p>
            <a:pPr marL="457200" lvl="0" indent="-342900" algn="l" rtl="0">
              <a:spcBef>
                <a:spcPts val="0"/>
              </a:spcBef>
              <a:spcAft>
                <a:spcPts val="0"/>
              </a:spcAft>
              <a:buSzPts val="1800"/>
              <a:buChar char="●"/>
            </a:pPr>
            <a:r>
              <a:rPr lang="en" b="1"/>
              <a:t>Stay informed!</a:t>
            </a:r>
            <a:endParaRPr b="1"/>
          </a:p>
          <a:p>
            <a:pPr marL="914400" lvl="1" indent="-317500" algn="l" rtl="0">
              <a:spcBef>
                <a:spcPts val="0"/>
              </a:spcBef>
              <a:spcAft>
                <a:spcPts val="0"/>
              </a:spcAft>
              <a:buSzPts val="1400"/>
              <a:buChar char="○"/>
            </a:pPr>
            <a:r>
              <a:rPr lang="en"/>
              <a:t>tndisability.org news and resource center</a:t>
            </a:r>
            <a:endParaRPr/>
          </a:p>
          <a:p>
            <a:pPr marL="914400" lvl="1" indent="-317500" algn="l" rtl="0">
              <a:spcBef>
                <a:spcPts val="0"/>
              </a:spcBef>
              <a:spcAft>
                <a:spcPts val="0"/>
              </a:spcAft>
              <a:buSzPts val="1400"/>
              <a:buChar char="○"/>
            </a:pPr>
            <a:r>
              <a:rPr lang="en"/>
              <a:t>Watch the proceedings on the General Assembly website</a:t>
            </a:r>
            <a:endParaRPr/>
          </a:p>
          <a:p>
            <a:pPr marL="1371600" lvl="2" indent="-317500" algn="l" rtl="0">
              <a:spcBef>
                <a:spcPts val="0"/>
              </a:spcBef>
              <a:spcAft>
                <a:spcPts val="0"/>
              </a:spcAft>
              <a:buSzPts val="1400"/>
              <a:buChar char="■"/>
            </a:pPr>
            <a:r>
              <a:rPr lang="en" u="sng">
                <a:solidFill>
                  <a:schemeClr val="hlink"/>
                </a:solidFill>
                <a:hlinkClick r:id="rId3"/>
              </a:rPr>
              <a:t>https://wapp.capitol.tn.gov/apps/livevideo/</a:t>
            </a:r>
            <a:endParaRPr/>
          </a:p>
          <a:p>
            <a:pPr marL="914400" lvl="1" indent="-317500" algn="l" rtl="0">
              <a:spcBef>
                <a:spcPts val="0"/>
              </a:spcBef>
              <a:spcAft>
                <a:spcPts val="0"/>
              </a:spcAft>
              <a:buSzPts val="1400"/>
              <a:buChar char="○"/>
            </a:pPr>
            <a:r>
              <a:rPr lang="en"/>
              <a:t>Reach out to your local legislators - ask them</a:t>
            </a:r>
            <a:endParaRPr/>
          </a:p>
          <a:p>
            <a:pPr marL="457200" lvl="0" indent="-342900" algn="l" rtl="0">
              <a:spcBef>
                <a:spcPts val="0"/>
              </a:spcBef>
              <a:spcAft>
                <a:spcPts val="0"/>
              </a:spcAft>
              <a:buSzPts val="1800"/>
              <a:buChar char="●"/>
            </a:pPr>
            <a:r>
              <a:rPr lang="en" b="1"/>
              <a:t>Stay resolved</a:t>
            </a:r>
            <a:r>
              <a:rPr lang="en"/>
              <a:t> - proponents of this potential legislation are purposefully drawing out the proceedings to make it difficult to stay engaged </a:t>
            </a:r>
            <a:endParaRPr/>
          </a:p>
          <a:p>
            <a:pPr marL="914400" lvl="1" indent="-317500" algn="l" rtl="0">
              <a:spcBef>
                <a:spcPts val="0"/>
              </a:spcBef>
              <a:spcAft>
                <a:spcPts val="0"/>
              </a:spcAft>
              <a:buSzPts val="1400"/>
              <a:buChar char="○"/>
            </a:pPr>
            <a:r>
              <a:rPr lang="en"/>
              <a:t>This is a long-term fight and it will have different phases of engagement and advocacy</a:t>
            </a:r>
            <a:endParaRPr/>
          </a:p>
          <a:p>
            <a:pPr marL="914400" lvl="1" indent="-317500" algn="l" rtl="0">
              <a:spcBef>
                <a:spcPts val="0"/>
              </a:spcBef>
              <a:spcAft>
                <a:spcPts val="0"/>
              </a:spcAft>
              <a:buSzPts val="1400"/>
              <a:buChar char="○"/>
            </a:pPr>
            <a:r>
              <a:rPr lang="en"/>
              <a:t>We may not know the outcome any time soon</a:t>
            </a:r>
            <a:endParaRPr/>
          </a:p>
          <a:p>
            <a:pPr marL="914400" lvl="1" indent="-317500" algn="l" rtl="0">
              <a:spcBef>
                <a:spcPts val="0"/>
              </a:spcBef>
              <a:spcAft>
                <a:spcPts val="0"/>
              </a:spcAft>
              <a:buSzPts val="1400"/>
              <a:buChar char="○"/>
            </a:pPr>
            <a:r>
              <a:rPr lang="en"/>
              <a:t>No matter what, this is a red line</a:t>
            </a:r>
            <a:endParaRPr/>
          </a:p>
          <a:p>
            <a:pPr marL="914400" lvl="1" indent="-317500" algn="l" rtl="0">
              <a:spcBef>
                <a:spcPts val="0"/>
              </a:spcBef>
              <a:spcAft>
                <a:spcPts val="0"/>
              </a:spcAft>
              <a:buSzPts val="1400"/>
              <a:buChar char="○"/>
            </a:pPr>
            <a:r>
              <a:rPr lang="en"/>
              <a:t>I don’t see a compromise on a policy such as this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Context - federalism overview</a:t>
            </a:r>
            <a:endParaRPr/>
          </a:p>
        </p:txBody>
      </p:sp>
      <p:sp>
        <p:nvSpPr>
          <p:cNvPr id="104" name="Google Shape;104;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Char char="●"/>
            </a:pPr>
            <a:r>
              <a:rPr lang="en"/>
              <a:t>When the federal government provides funding to states (and other entities), those recipients must follow some rules</a:t>
            </a:r>
            <a:endParaRPr/>
          </a:p>
          <a:p>
            <a:pPr marL="914400" lvl="1" indent="-317500" algn="l" rtl="0">
              <a:spcBef>
                <a:spcPts val="0"/>
              </a:spcBef>
              <a:spcAft>
                <a:spcPts val="0"/>
              </a:spcAft>
              <a:buSzPts val="1400"/>
              <a:buChar char="○"/>
            </a:pPr>
            <a:r>
              <a:rPr lang="en" b="1"/>
              <a:t>In this case, here are </a:t>
            </a:r>
            <a:r>
              <a:rPr lang="en" b="1" u="sng"/>
              <a:t>some</a:t>
            </a:r>
            <a:r>
              <a:rPr lang="en" b="1"/>
              <a:t> of the rules the state must follow:</a:t>
            </a:r>
            <a:endParaRPr b="1"/>
          </a:p>
          <a:p>
            <a:pPr marL="1371600" lvl="2" indent="-317500" algn="l" rtl="0">
              <a:spcBef>
                <a:spcPts val="0"/>
              </a:spcBef>
              <a:spcAft>
                <a:spcPts val="0"/>
              </a:spcAft>
              <a:buSzPts val="1400"/>
              <a:buChar char="■"/>
            </a:pPr>
            <a:r>
              <a:rPr lang="en"/>
              <a:t>It must provide all 6 tenets of IDEA (IEP’s, evaluation, LRE, FAPE, parent/teacher involvement and due process/procedural safeguards), and is subject to monitoring and oversight</a:t>
            </a:r>
            <a:endParaRPr/>
          </a:p>
          <a:p>
            <a:pPr marL="1371600" lvl="2" indent="-317500" algn="l" rtl="0">
              <a:spcBef>
                <a:spcPts val="0"/>
              </a:spcBef>
              <a:spcAft>
                <a:spcPts val="0"/>
              </a:spcAft>
              <a:buSzPts val="1400"/>
              <a:buChar char="■"/>
            </a:pPr>
            <a:r>
              <a:rPr lang="en"/>
              <a:t>It must not violate the Civil Rights Act (discriminate against protected classes)</a:t>
            </a:r>
            <a:endParaRPr/>
          </a:p>
          <a:p>
            <a:pPr marL="1371600" lvl="2" indent="-317500" algn="l" rtl="0">
              <a:spcBef>
                <a:spcPts val="0"/>
              </a:spcBef>
              <a:spcAft>
                <a:spcPts val="0"/>
              </a:spcAft>
              <a:buSzPts val="1400"/>
              <a:buChar char="■"/>
            </a:pPr>
            <a:r>
              <a:rPr lang="en"/>
              <a:t>It must participate in national testing (NAEP)</a:t>
            </a:r>
            <a:endParaRPr/>
          </a:p>
          <a:p>
            <a:pPr marL="1828800" lvl="3" indent="-317500" algn="l" rtl="0">
              <a:spcBef>
                <a:spcPts val="0"/>
              </a:spcBef>
              <a:spcAft>
                <a:spcPts val="0"/>
              </a:spcAft>
              <a:buSzPts val="1400"/>
              <a:buChar char="●"/>
            </a:pPr>
            <a:r>
              <a:rPr lang="en"/>
              <a:t>Note - states have lots of flexibility here</a:t>
            </a:r>
            <a:endParaRPr/>
          </a:p>
          <a:p>
            <a:pPr marL="1371600" lvl="2" indent="-317500" algn="l" rtl="0">
              <a:spcBef>
                <a:spcPts val="0"/>
              </a:spcBef>
              <a:spcAft>
                <a:spcPts val="0"/>
              </a:spcAft>
              <a:buSzPts val="1400"/>
              <a:buChar char="■"/>
            </a:pPr>
            <a:r>
              <a:rPr lang="en"/>
              <a:t>It must report certain data to the feds (performance of protected classes, discipline data, achievement data, ARP data, delineated data, spending, etc.)</a:t>
            </a:r>
            <a:endParaRPr/>
          </a:p>
          <a:p>
            <a:pPr marL="457200" lvl="0" indent="-342900" algn="l" rtl="0">
              <a:spcBef>
                <a:spcPts val="0"/>
              </a:spcBef>
              <a:spcAft>
                <a:spcPts val="0"/>
              </a:spcAft>
              <a:buSzPts val="1800"/>
              <a:buChar char="●"/>
            </a:pPr>
            <a:r>
              <a:rPr lang="en"/>
              <a:t>This is what refusal advocates mean when they say </a:t>
            </a:r>
            <a:r>
              <a:rPr lang="en" b="1"/>
              <a:t>“strings”</a:t>
            </a:r>
            <a:r>
              <a:rPr lang="en"/>
              <a:t> in reference to federal funding</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2331</Words>
  <Application>Microsoft Macintosh PowerPoint</Application>
  <PresentationFormat>On-screen Show (16:9)</PresentationFormat>
  <Paragraphs>208</Paragraphs>
  <Slides>25</Slides>
  <Notes>25</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25</vt:i4>
      </vt:variant>
    </vt:vector>
  </HeadingPairs>
  <TitlesOfParts>
    <vt:vector size="27" baseType="lpstr">
      <vt:lpstr>Arial</vt:lpstr>
      <vt:lpstr>Simple Light</vt:lpstr>
      <vt:lpstr>The End of SPED?</vt:lpstr>
      <vt:lpstr>Agenda - 30 minutes presentation/30 minutes discussion</vt:lpstr>
      <vt:lpstr>What we know:</vt:lpstr>
      <vt:lpstr>What we know (2):</vt:lpstr>
      <vt:lpstr>What we know (3)</vt:lpstr>
      <vt:lpstr>What we can speculate upon:</vt:lpstr>
      <vt:lpstr>What we don’t know:</vt:lpstr>
      <vt:lpstr>What we can do right now</vt:lpstr>
      <vt:lpstr>Context - federalism overview</vt:lpstr>
      <vt:lpstr>Context: Federalism Overview (2)</vt:lpstr>
      <vt:lpstr>Context - federalism overview (3)</vt:lpstr>
      <vt:lpstr>Context - federal education funding overview:</vt:lpstr>
      <vt:lpstr>Context - what it looks like when it gets here:</vt:lpstr>
      <vt:lpstr>Context - how much each district gets from the feds:</vt:lpstr>
      <vt:lpstr>Context - 21% of federal funds go to IDEA</vt:lpstr>
      <vt:lpstr>Context - more of IDEA</vt:lpstr>
      <vt:lpstr>Context - even more of IDEA</vt:lpstr>
      <vt:lpstr>What would happen to IDEA if Tennessee rejected federal funding?</vt:lpstr>
      <vt:lpstr>So here is the plan:</vt:lpstr>
      <vt:lpstr>The plan, continued:</vt:lpstr>
      <vt:lpstr>The plan, talking points (draft):</vt:lpstr>
      <vt:lpstr>The frame</vt:lpstr>
      <vt:lpstr>What you can do now:</vt:lpstr>
      <vt:lpstr>Takeaways</vt:lpstr>
      <vt:lpstr>Questions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End of SPED?</dc:title>
  <cp:lastModifiedBy>Microsoft Office User</cp:lastModifiedBy>
  <cp:revision>1</cp:revision>
  <dcterms:modified xsi:type="dcterms:W3CDTF">2023-11-09T20:44:47Z</dcterms:modified>
</cp:coreProperties>
</file>