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63" r:id="rId5"/>
    <p:sldId id="264" r:id="rId6"/>
    <p:sldId id="265" r:id="rId7"/>
    <p:sldId id="266" r:id="rId8"/>
    <p:sldId id="277" r:id="rId9"/>
    <p:sldId id="278" r:id="rId10"/>
    <p:sldId id="271" r:id="rId11"/>
    <p:sldId id="270" r:id="rId12"/>
    <p:sldId id="267" r:id="rId13"/>
    <p:sldId id="272" r:id="rId14"/>
    <p:sldId id="273" r:id="rId15"/>
    <p:sldId id="274" r:id="rId16"/>
    <p:sldId id="275" r:id="rId17"/>
    <p:sldId id="276" r:id="rId18"/>
  </p:sldIdLst>
  <p:sldSz cx="12192000" cy="6858000"/>
  <p:notesSz cx="6858000" cy="9144000"/>
  <p:embeddedFontLst>
    <p:embeddedFont>
      <p:font typeface="Play"/>
      <p:regular r:id="rId20"/>
      <p:bold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9" roundtripDataSignature="AMtx7mgBJ1FLfWgNzsWdONmAIbLoRk6Wl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8AEF460-37E4-4C30-AC6A-CFD890E9A33C}">
  <a:tblStyle styleId="{18AEF460-37E4-4C30-AC6A-CFD890E9A33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213"/>
    <p:restoredTop sz="94605"/>
  </p:normalViewPr>
  <p:slideViewPr>
    <p:cSldViewPr snapToGrid="0">
      <p:cViewPr varScale="1">
        <p:scale>
          <a:sx n="81" d="100"/>
          <a:sy n="81" d="100"/>
        </p:scale>
        <p:origin x="208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iaa.org.uk/what-is-independent-advocacy/types-of-independent-advocacy/" TargetMode="External"/><Relationship Id="rId3" Type="http://schemas.openxmlformats.org/officeDocument/2006/relationships/hyperlink" Target="https://onlinedegrees.sandiego.edu/types-of-advocacy/" TargetMode="External"/><Relationship Id="rId7" Type="http://schemas.openxmlformats.org/officeDocument/2006/relationships/hyperlink" Target="https://www.southampton.gov.uk/adult-social-care/home-living/what-is-advocacy/types-of-advocacy/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charisma.edu.eu/insight/types-of-advocacy/" TargetMode="External"/><Relationship Id="rId5" Type="http://schemas.openxmlformats.org/officeDocument/2006/relationships/hyperlink" Target="https://allintherapyclinic.com/different-types-of-advocacy/" TargetMode="External"/><Relationship Id="rId4" Type="http://schemas.openxmlformats.org/officeDocument/2006/relationships/hyperlink" Target="https://cedwvu.org/resources/types-of-advocacy/" TargetMode="Externa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ec697f9dd2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ec697f9dd2_0_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g3ec697f9dd2_0_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ec697f9dd2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ec697f9dd2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g3ec697f9dd2_0_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Individual &amp; Interpersonal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Self-Advocacy:</a:t>
            </a:r>
            <a:r>
              <a:rPr lang="en-US" sz="1200" b="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The act of effectively communicating your own needs, rights, and desires. Examples include requesting workplace accommodations or negotiating a raise. [</a:t>
            </a:r>
            <a:r>
              <a:rPr lang="en-US" sz="1200" b="0" u="sng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</a:t>
            </a:r>
            <a:r>
              <a:rPr lang="en-US" sz="1200" b="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u="sng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</a:t>
            </a:r>
            <a:r>
              <a:rPr lang="en-US" sz="1200" b="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]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Individual &amp; Case Advocacy:</a:t>
            </a:r>
            <a:r>
              <a:rPr lang="en-US" sz="1200" b="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When a family member, friend, or professional steps in to represent or protect the interests of a vulnerable person. This is frequently used in healthcare, social services, or legal navigating. [</a:t>
            </a:r>
            <a:r>
              <a:rPr lang="en-US" sz="1200" b="0" u="sng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</a:t>
            </a:r>
            <a:r>
              <a:rPr lang="en-US" sz="1200" b="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u="sng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</a:t>
            </a:r>
            <a:r>
              <a:rPr lang="en-US" sz="1200" b="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]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Peer Advocacy:</a:t>
            </a:r>
            <a:r>
              <a:rPr lang="en-US" sz="1200" b="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Supporting someone going through a similar life situation or challenge to your own, such as addiction recovery groups or mental health peer support. [</a:t>
            </a:r>
            <a:r>
              <a:rPr lang="en-US" sz="1200" b="0" u="sng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</a:t>
            </a:r>
            <a:r>
              <a:rPr lang="en-US" sz="1200" b="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]</a:t>
            </a:r>
            <a:r>
              <a:rPr lang="en-US" sz="1200" b="1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Citizen Advocacy:</a:t>
            </a:r>
            <a:r>
              <a:rPr lang="en-US" sz="1200" b="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Unpaid members of the community acting as advocates for individuals who may need assistance speaking up for themselves. [</a:t>
            </a:r>
            <a:r>
              <a:rPr lang="en-US" sz="1200" b="0" u="sng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</a:t>
            </a:r>
            <a:r>
              <a:rPr lang="en-US" sz="1200" b="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u="sng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</a:t>
            </a:r>
            <a:r>
              <a:rPr lang="en-US" sz="1200" b="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]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Community &amp; Organizational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Group / Collective Advocacy:</a:t>
            </a:r>
            <a:r>
              <a:rPr lang="en-US" sz="1200" b="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group of people with shared interests working together for a common goal. Examples include labor unions fighting for better wages or Parent-Teacher Associations (PTAs). [</a:t>
            </a:r>
            <a:r>
              <a:rPr lang="en-US" sz="1200" b="0" u="sng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</a:t>
            </a:r>
            <a:r>
              <a:rPr lang="en-US" sz="1200" b="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b="0" u="sng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</a:t>
            </a:r>
            <a:r>
              <a:rPr lang="en-US" sz="1200" b="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]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Grassroots Advocacy:</a:t>
            </a:r>
            <a:r>
              <a:rPr lang="en-US" sz="1200" b="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Community-led initiatives that inspire collective action from the ground up to address local, everyday concerns (e.g., protesting a local waste disposal site or demanding better public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ec697f9dd2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ec697f9dd2_0_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g3ec697f9dd2_0_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3" name="Google Shape;153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>
          <a:extLst>
            <a:ext uri="{FF2B5EF4-FFF2-40B4-BE49-F238E27FC236}">
              <a16:creationId xmlns:a16="http://schemas.microsoft.com/office/drawing/2014/main" id="{251DCA5F-9482-6B65-12CF-56FD5C2E3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ec697f9dd2_0_19:notes">
            <a:extLst>
              <a:ext uri="{FF2B5EF4-FFF2-40B4-BE49-F238E27FC236}">
                <a16:creationId xmlns:a16="http://schemas.microsoft.com/office/drawing/2014/main" id="{39AA3688-E16B-65FA-006A-963BBD33659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g3ec697f9dd2_0_19:notes">
            <a:extLst>
              <a:ext uri="{FF2B5EF4-FFF2-40B4-BE49-F238E27FC236}">
                <a16:creationId xmlns:a16="http://schemas.microsoft.com/office/drawing/2014/main" id="{5ACBE95C-CFB5-3B1E-EE1C-EA802789D3E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258625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>
          <a:extLst>
            <a:ext uri="{FF2B5EF4-FFF2-40B4-BE49-F238E27FC236}">
              <a16:creationId xmlns:a16="http://schemas.microsoft.com/office/drawing/2014/main" id="{9FAE5113-C221-4C54-FC4E-F27DEDEA7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ec697f9dd2_0_19:notes">
            <a:extLst>
              <a:ext uri="{FF2B5EF4-FFF2-40B4-BE49-F238E27FC236}">
                <a16:creationId xmlns:a16="http://schemas.microsoft.com/office/drawing/2014/main" id="{B2ED6F5D-CD55-84D6-A505-4BBAB669E2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g3ec697f9dd2_0_19:notes">
            <a:extLst>
              <a:ext uri="{FF2B5EF4-FFF2-40B4-BE49-F238E27FC236}">
                <a16:creationId xmlns:a16="http://schemas.microsoft.com/office/drawing/2014/main" id="{6919925C-A5BC-4B0C-A005-579ACCC84B1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252053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ec697f9dd2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ec697f9dd2_0_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g3ec697f9dd2_0_5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ec697f9dd2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ec697f9dd2_0_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g3ec697f9dd2_0_4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ec697f9dd2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3ec697f9dd2_0_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g3ec697f9dd2_0_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ec697f9dd2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3ec697f9dd2_0_6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g3ec697f9dd2_0_6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Leah_w@tndisability.org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Carrie_c@tndisability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>
            <a:spLocks noGrp="1"/>
          </p:cNvSpPr>
          <p:nvPr>
            <p:ph type="ctrTitle"/>
          </p:nvPr>
        </p:nvSpPr>
        <p:spPr>
          <a:xfrm>
            <a:off x="1524000" y="1122364"/>
            <a:ext cx="9144000" cy="1853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r>
              <a:rPr lang="en-US" dirty="0">
                <a:latin typeface="Arial"/>
                <a:ea typeface="Arial"/>
                <a:cs typeface="Arial"/>
                <a:sym typeface="Arial"/>
              </a:rPr>
              <a:t>The Power of Advocacy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 txBox="1">
            <a:spLocks noGrp="1"/>
          </p:cNvSpPr>
          <p:nvPr>
            <p:ph type="subTitle" idx="1"/>
          </p:nvPr>
        </p:nvSpPr>
        <p:spPr>
          <a:xfrm>
            <a:off x="1524000" y="3757021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3000" dirty="0"/>
              <a:t>Turning Voices into Action</a:t>
            </a: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3000" dirty="0"/>
              <a:t>Presented by: Leah &amp; Carrie</a:t>
            </a:r>
            <a:endParaRPr sz="30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C9501D3-C46F-1B13-5925-CE53166DD6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 txBox="1">
            <a:spLocks noGrp="1"/>
          </p:cNvSpPr>
          <p:nvPr>
            <p:ph type="title"/>
          </p:nvPr>
        </p:nvSpPr>
        <p:spPr>
          <a:xfrm>
            <a:off x="705650" y="276925"/>
            <a:ext cx="10515600" cy="10714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4000" dirty="0">
                <a:latin typeface="Arial"/>
                <a:ea typeface="Arial"/>
                <a:cs typeface="Arial"/>
                <a:sym typeface="Arial"/>
              </a:rPr>
              <a:t>Intro &amp; Housekeeping</a:t>
            </a:r>
            <a:endParaRPr sz="40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2"/>
          <p:cNvSpPr txBox="1">
            <a:spLocks noGrp="1"/>
          </p:cNvSpPr>
          <p:nvPr>
            <p:ph type="body" idx="1"/>
          </p:nvPr>
        </p:nvSpPr>
        <p:spPr>
          <a:xfrm>
            <a:off x="705649" y="1348353"/>
            <a:ext cx="11212547" cy="4803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200" dirty="0"/>
              <a:t>Names, visual, identities </a:t>
            </a:r>
            <a:endParaRPr sz="2200" dirty="0"/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200" dirty="0"/>
              <a:t>Exits</a:t>
            </a:r>
            <a:endParaRPr sz="2200" dirty="0"/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200" dirty="0"/>
              <a:t>Please ask questions </a:t>
            </a:r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200" dirty="0"/>
              <a:t>Please take care of yourself </a:t>
            </a:r>
            <a:endParaRPr sz="2200" dirty="0"/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200" dirty="0"/>
              <a:t>Interpreters</a:t>
            </a:r>
            <a:endParaRPr sz="2200" dirty="0"/>
          </a:p>
          <a:p>
            <a:pPr marL="228600" indent="-292100">
              <a:lnSpc>
                <a:spcPct val="150000"/>
              </a:lnSpc>
              <a:buSzPts val="2800"/>
            </a:pPr>
            <a:r>
              <a:rPr lang="en-US" sz="2200" dirty="0"/>
              <a:t>Microphone – if you ask a question, you must wait for the mic </a:t>
            </a:r>
            <a:endParaRPr sz="2200" dirty="0"/>
          </a:p>
          <a:p>
            <a:pPr marL="228600" lvl="0" indent="-1651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2200" b="1" dirty="0"/>
              <a:t>Don’t forget about the sticky notes! </a:t>
            </a:r>
            <a:endParaRPr sz="2200" b="1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8A36F6-ACE4-DB17-FA8A-52DA451E632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ec697f9dd2_0_31"/>
          <p:cNvSpPr txBox="1">
            <a:spLocks noGrp="1"/>
          </p:cNvSpPr>
          <p:nvPr>
            <p:ph type="ctrTitle"/>
          </p:nvPr>
        </p:nvSpPr>
        <p:spPr>
          <a:xfrm>
            <a:off x="1524000" y="637237"/>
            <a:ext cx="9144000" cy="1104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>
                <a:latin typeface="Arial"/>
                <a:ea typeface="Arial"/>
                <a:cs typeface="Arial"/>
                <a:sym typeface="Arial"/>
              </a:rPr>
              <a:t>Family Voices of Tennessee</a:t>
            </a:r>
            <a:endParaRPr sz="40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g3ec697f9dd2_0_31"/>
          <p:cNvSpPr txBox="1">
            <a:spLocks noGrp="1"/>
          </p:cNvSpPr>
          <p:nvPr>
            <p:ph type="subTitle" idx="1"/>
          </p:nvPr>
        </p:nvSpPr>
        <p:spPr>
          <a:xfrm>
            <a:off x="1524000" y="2249260"/>
            <a:ext cx="9144000" cy="3008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The FV team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FV History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FV TN Work</a:t>
            </a:r>
          </a:p>
          <a:p>
            <a:pPr marL="800100" lvl="1" indent="-342900" algn="l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/>
              <a:t>Programs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0B80B04-98B4-AC6F-F69F-E71B672E532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ec697f9dd2_0_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latin typeface="Arial"/>
                <a:ea typeface="Arial"/>
                <a:cs typeface="Arial"/>
                <a:sym typeface="Arial"/>
              </a:rPr>
              <a:t>Definition of Advocacy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g3ec697f9dd2_0_6"/>
          <p:cNvSpPr txBox="1">
            <a:spLocks noGrp="1"/>
          </p:cNvSpPr>
          <p:nvPr>
            <p:ph type="body" idx="1"/>
          </p:nvPr>
        </p:nvSpPr>
        <p:spPr>
          <a:xfrm>
            <a:off x="838200" y="2219635"/>
            <a:ext cx="10515600" cy="388669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700" dirty="0"/>
              <a:t>Advocacy is the active process of supporting, pleading for, or championing a cause, policy, or group of people. It involves taking action to influence decision-making within political, economic, and social institutions to bring about lasting change.</a:t>
            </a:r>
            <a:endParaRPr sz="27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352AEB1-A1DD-AFFD-E10C-F3C7ADE8041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"/>
          <p:cNvSpPr txBox="1">
            <a:spLocks noGrp="1"/>
          </p:cNvSpPr>
          <p:nvPr>
            <p:ph type="title"/>
          </p:nvPr>
        </p:nvSpPr>
        <p:spPr>
          <a:xfrm>
            <a:off x="661775" y="3210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Types of Advocacy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4"/>
          <p:cNvSpPr txBox="1">
            <a:spLocks noGrp="1"/>
          </p:cNvSpPr>
          <p:nvPr>
            <p:ph type="body" idx="1"/>
          </p:nvPr>
        </p:nvSpPr>
        <p:spPr>
          <a:xfrm>
            <a:off x="838200" y="1841122"/>
            <a:ext cx="10515600" cy="4515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400" b="1" dirty="0"/>
              <a:t>Individual</a:t>
            </a:r>
            <a:endParaRPr sz="2400" dirty="0"/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400" dirty="0"/>
              <a:t>Self-advocacy, case advocacy, peer advocacy,  </a:t>
            </a:r>
            <a:endParaRPr sz="2400" dirty="0"/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en-US" sz="2400" b="1" dirty="0"/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400" b="1" dirty="0"/>
              <a:t>Community &amp; Organizational advocacy </a:t>
            </a:r>
            <a:endParaRPr sz="2400" b="1" dirty="0"/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400" dirty="0"/>
              <a:t>Group advocacy – power in numbers! </a:t>
            </a:r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400" dirty="0"/>
              <a:t>Systems advocacy – impacting systemic change </a:t>
            </a:r>
            <a:endParaRPr sz="2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9FF3E31-7F30-5B15-CC6F-06B554EDA71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ec697f9dd2_0_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latin typeface="Arial"/>
                <a:ea typeface="Arial"/>
                <a:cs typeface="Arial"/>
                <a:sym typeface="Arial"/>
              </a:rPr>
              <a:t>Tell us… 	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g3ec697f9dd2_0_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336078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100" dirty="0"/>
              <a:t>By a show of hands or noise, how many of you have advocated? </a:t>
            </a:r>
            <a:endParaRPr sz="3100" dirty="0"/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31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C532769-3948-049E-5D72-C0631E31312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4000" dirty="0">
                <a:latin typeface="Arial"/>
                <a:ea typeface="Arial"/>
                <a:cs typeface="Arial"/>
                <a:sym typeface="Arial"/>
              </a:rPr>
              <a:t>Advocacy is easy, right?!</a:t>
            </a:r>
            <a:endParaRPr sz="40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5"/>
          <p:cNvSpPr txBox="1">
            <a:spLocks noGrp="1"/>
          </p:cNvSpPr>
          <p:nvPr>
            <p:ph type="body" idx="1"/>
          </p:nvPr>
        </p:nvSpPr>
        <p:spPr>
          <a:xfrm>
            <a:off x="2779058" y="2366682"/>
            <a:ext cx="5629835" cy="3065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dirty="0"/>
              <a:t>No!</a:t>
            </a:r>
            <a:endParaRPr sz="60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727EC69-F76E-C30C-3203-E08FDB81CE0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>
          <a:extLst>
            <a:ext uri="{FF2B5EF4-FFF2-40B4-BE49-F238E27FC236}">
              <a16:creationId xmlns:a16="http://schemas.microsoft.com/office/drawing/2014/main" id="{0888678A-03E3-9679-8D9D-06FA1004A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ec697f9dd2_0_19">
            <a:extLst>
              <a:ext uri="{FF2B5EF4-FFF2-40B4-BE49-F238E27FC236}">
                <a16:creationId xmlns:a16="http://schemas.microsoft.com/office/drawing/2014/main" id="{1B84AA43-7754-E081-16E2-45611524F41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904068" y="192465"/>
            <a:ext cx="9144000" cy="1202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3600"/>
              <a:t>When should advocacy start?</a:t>
            </a:r>
            <a:endParaRPr lang="en-US" sz="3600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0158E887-279B-E4EC-B3AE-6C2D3BD8A3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8121" y="2278251"/>
            <a:ext cx="8139947" cy="3626603"/>
          </a:xfrm>
        </p:spPr>
        <p:txBody>
          <a:bodyPr>
            <a:normAutofit/>
          </a:bodyPr>
          <a:lstStyle/>
          <a:p>
            <a:pPr>
              <a:lnSpc>
                <a:spcPct val="160000"/>
              </a:lnSpc>
            </a:pPr>
            <a:r>
              <a:rPr lang="en-US" dirty="0"/>
              <a:t>Infants/Toddlers</a:t>
            </a:r>
          </a:p>
          <a:p>
            <a:pPr>
              <a:lnSpc>
                <a:spcPct val="160000"/>
              </a:lnSpc>
            </a:pPr>
            <a:r>
              <a:rPr lang="en-US" dirty="0">
                <a:sym typeface="Wingdings" pitchFamily="2" charset="2"/>
              </a:rPr>
              <a:t>Children/Preteens</a:t>
            </a:r>
          </a:p>
          <a:p>
            <a:pPr>
              <a:lnSpc>
                <a:spcPct val="160000"/>
              </a:lnSpc>
            </a:pPr>
            <a:r>
              <a:rPr lang="en-US" dirty="0">
                <a:sym typeface="Wingdings" pitchFamily="2" charset="2"/>
              </a:rPr>
              <a:t>Teenagers</a:t>
            </a:r>
          </a:p>
          <a:p>
            <a:pPr>
              <a:lnSpc>
                <a:spcPct val="160000"/>
              </a:lnSpc>
            </a:pPr>
            <a:r>
              <a:rPr lang="en-US" dirty="0">
                <a:sym typeface="Wingdings" pitchFamily="2" charset="2"/>
              </a:rPr>
              <a:t>Adults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0B0460-CFE6-C5A4-5AD5-3F9FB71E763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5629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>
          <a:extLst>
            <a:ext uri="{FF2B5EF4-FFF2-40B4-BE49-F238E27FC236}">
              <a16:creationId xmlns:a16="http://schemas.microsoft.com/office/drawing/2014/main" id="{29E3A0D8-2178-48ED-9026-007A954C7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ec697f9dd2_0_19">
            <a:extLst>
              <a:ext uri="{FF2B5EF4-FFF2-40B4-BE49-F238E27FC236}">
                <a16:creationId xmlns:a16="http://schemas.microsoft.com/office/drawing/2014/main" id="{122C6465-C93A-BCCF-FEE9-24DC92C8880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904068" y="192465"/>
            <a:ext cx="9144000" cy="1202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3600" dirty="0"/>
              <a:t>Who should we be advocating too?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2D2A431F-1AEF-F2DF-1411-642431A687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8121" y="1642819"/>
            <a:ext cx="8139947" cy="461849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Parents/caregivers</a:t>
            </a:r>
          </a:p>
          <a:p>
            <a:pPr>
              <a:lnSpc>
                <a:spcPct val="150000"/>
              </a:lnSpc>
            </a:pPr>
            <a:r>
              <a:rPr lang="en-US" dirty="0"/>
              <a:t>Peers</a:t>
            </a:r>
          </a:p>
          <a:p>
            <a:pPr>
              <a:lnSpc>
                <a:spcPct val="150000"/>
              </a:lnSpc>
            </a:pPr>
            <a:r>
              <a:rPr lang="en-US" dirty="0">
                <a:sym typeface="Wingdings" pitchFamily="2" charset="2"/>
              </a:rPr>
              <a:t>Teachers/schools</a:t>
            </a:r>
          </a:p>
          <a:p>
            <a:pPr>
              <a:lnSpc>
                <a:spcPct val="150000"/>
              </a:lnSpc>
            </a:pPr>
            <a:r>
              <a:rPr lang="en-US" dirty="0">
                <a:sym typeface="Wingdings" pitchFamily="2" charset="2"/>
              </a:rPr>
              <a:t>Doctors/medical team</a:t>
            </a:r>
          </a:p>
          <a:p>
            <a:pPr>
              <a:lnSpc>
                <a:spcPct val="150000"/>
              </a:lnSpc>
            </a:pPr>
            <a:r>
              <a:rPr lang="en-US" dirty="0">
                <a:sym typeface="Wingdings" pitchFamily="2" charset="2"/>
              </a:rPr>
              <a:t>Elected officials</a:t>
            </a:r>
          </a:p>
          <a:p>
            <a:pPr>
              <a:lnSpc>
                <a:spcPct val="150000"/>
              </a:lnSpc>
            </a:pPr>
            <a:r>
              <a:rPr lang="en-US" dirty="0">
                <a:sym typeface="Wingdings" pitchFamily="2" charset="2"/>
              </a:rPr>
              <a:t>Employer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66A5414-E462-3EF9-769A-7EAACD504EE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100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4000" dirty="0">
                <a:latin typeface="Arial"/>
                <a:ea typeface="Arial"/>
                <a:cs typeface="Arial"/>
                <a:sym typeface="Arial"/>
              </a:rPr>
              <a:t>Policy Advocacy vs ageism</a:t>
            </a:r>
            <a:endParaRPr sz="40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400" dirty="0"/>
              <a:t>Can you start advocating for policy before you can vote?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en-US" sz="2400" dirty="0"/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400" dirty="0"/>
              <a:t>YES! 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en-US" sz="2400" dirty="0"/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400" dirty="0"/>
              <a:t>Teach them young!</a:t>
            </a:r>
            <a:endParaRPr sz="2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245E66F-1F11-28B4-5372-72669B90686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ec697f9dd2_0_5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latin typeface="Arial"/>
                <a:ea typeface="Arial"/>
                <a:cs typeface="Arial"/>
                <a:sym typeface="Arial"/>
              </a:rPr>
              <a:t>Say the thing</a:t>
            </a:r>
          </a:p>
        </p:txBody>
      </p:sp>
      <p:sp>
        <p:nvSpPr>
          <p:cNvPr id="186" name="Google Shape;186;g3ec697f9dd2_0_5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dirty="0"/>
              <a:t>Give them the language. </a:t>
            </a: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400" dirty="0"/>
              <a:t>Kids &amp; adults with disabilities, need the information/education to be an effective advocate. </a:t>
            </a: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400" dirty="0"/>
              <a:t>Americans with </a:t>
            </a:r>
            <a:r>
              <a:rPr lang="en-US" sz="2400" u="sng" dirty="0"/>
              <a:t>Disabilities</a:t>
            </a:r>
            <a:r>
              <a:rPr lang="en-US" sz="2400" dirty="0"/>
              <a:t> Act - we don’t call it Americans with Special Needs Act!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7405538-00F5-1F5C-DF8D-D711BA7004F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ec697f9dd2_0_49"/>
          <p:cNvSpPr txBox="1">
            <a:spLocks noGrp="1"/>
          </p:cNvSpPr>
          <p:nvPr>
            <p:ph type="title"/>
          </p:nvPr>
        </p:nvSpPr>
        <p:spPr>
          <a:xfrm>
            <a:off x="3836950" y="394325"/>
            <a:ext cx="77154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latin typeface="Arial"/>
                <a:ea typeface="Arial"/>
                <a:cs typeface="Arial"/>
                <a:sym typeface="Arial"/>
              </a:rPr>
              <a:t>What I’m Asking for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g3ec697f9dd2_0_49"/>
          <p:cNvSpPr txBox="1">
            <a:spLocks noGrp="1"/>
          </p:cNvSpPr>
          <p:nvPr>
            <p:ph type="body" idx="1"/>
          </p:nvPr>
        </p:nvSpPr>
        <p:spPr>
          <a:xfrm>
            <a:off x="865648" y="2758135"/>
            <a:ext cx="5358300" cy="3691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dirty="0"/>
              <a:t>MY ACTION</a:t>
            </a:r>
            <a:endParaRPr sz="2700" b="1" dirty="0"/>
          </a:p>
          <a:p>
            <a:pPr marL="36576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 b="1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dirty="0"/>
              <a:t>I am asking that the following</a:t>
            </a:r>
            <a:endParaRPr sz="2700" b="1" dirty="0"/>
          </a:p>
          <a:p>
            <a:pPr marL="473202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A2BF"/>
              </a:buClr>
              <a:buSzPts val="2700"/>
              <a:buFont typeface="Wingdings" pitchFamily="2" charset="2"/>
              <a:buChar char="ü"/>
            </a:pPr>
            <a:r>
              <a:rPr lang="en-US" sz="2700" dirty="0"/>
              <a:t>Law</a:t>
            </a:r>
            <a:endParaRPr sz="2700" dirty="0"/>
          </a:p>
          <a:p>
            <a:pPr marL="473202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A2BF"/>
              </a:buClr>
              <a:buSzPts val="2700"/>
              <a:buFont typeface="Wingdings" pitchFamily="2" charset="2"/>
              <a:buChar char="ü"/>
            </a:pPr>
            <a:r>
              <a:rPr lang="en-US" sz="2700" dirty="0"/>
              <a:t>Regulation</a:t>
            </a:r>
            <a:endParaRPr sz="2700" dirty="0"/>
          </a:p>
          <a:p>
            <a:pPr marL="473202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A2BF"/>
              </a:buClr>
              <a:buSzPts val="2700"/>
              <a:buFont typeface="Wingdings" pitchFamily="2" charset="2"/>
              <a:buChar char="ü"/>
            </a:pPr>
            <a:r>
              <a:rPr lang="en-US" sz="2700" dirty="0"/>
              <a:t>Policy </a:t>
            </a:r>
            <a:endParaRPr sz="2700" dirty="0"/>
          </a:p>
          <a:p>
            <a:pPr marL="473202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A2BF"/>
              </a:buClr>
              <a:buSzPts val="2700"/>
              <a:buFont typeface="Wingdings" pitchFamily="2" charset="2"/>
              <a:buChar char="ü"/>
            </a:pPr>
            <a:r>
              <a:rPr lang="en-US" sz="2700" dirty="0"/>
              <a:t>Practice</a:t>
            </a:r>
            <a:endParaRPr sz="2700" dirty="0"/>
          </a:p>
        </p:txBody>
      </p:sp>
      <p:pic>
        <p:nvPicPr>
          <p:cNvPr id="165" name="Google Shape;165;g3ec697f9dd2_0_49" descr="solution picture.jpg (528×550)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67550" y="4704362"/>
            <a:ext cx="2227200" cy="232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g3ec697f9dd2_0_49" descr="Telling Your Company’s Story: 3 Ways to Make Your Narrative More Compelli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326876">
            <a:off x="253103" y="394325"/>
            <a:ext cx="3436256" cy="13257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g3ec697f9dd2_0_49"/>
          <p:cNvSpPr txBox="1"/>
          <p:nvPr/>
        </p:nvSpPr>
        <p:spPr>
          <a:xfrm>
            <a:off x="6449550" y="3632431"/>
            <a:ext cx="4322100" cy="1897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700" b="1" dirty="0">
                <a:solidFill>
                  <a:schemeClr val="dk1"/>
                </a:solidFill>
              </a:rPr>
              <a:t>Be</a:t>
            </a:r>
            <a:endParaRPr lang="en-US" sz="2700" dirty="0">
              <a:solidFill>
                <a:schemeClr val="dk1"/>
              </a:solidFill>
            </a:endParaRPr>
          </a:p>
          <a:p>
            <a:pPr marL="473202" lvl="0" indent="-457200" algn="l" rtl="0">
              <a:spcBef>
                <a:spcPts val="0"/>
              </a:spcBef>
              <a:spcAft>
                <a:spcPts val="0"/>
              </a:spcAft>
              <a:buClr>
                <a:srgbClr val="2DA2BF"/>
              </a:buClr>
              <a:buSzPts val="2700"/>
              <a:buFont typeface="Wingdings" pitchFamily="2" charset="2"/>
              <a:buChar char="ü"/>
            </a:pPr>
            <a:r>
              <a:rPr lang="en-US" sz="2700" dirty="0">
                <a:solidFill>
                  <a:schemeClr val="dk1"/>
                </a:solidFill>
              </a:rPr>
              <a:t>Changed</a:t>
            </a:r>
          </a:p>
          <a:p>
            <a:pPr marL="473202" lvl="0" indent="-457200" algn="l" rtl="0">
              <a:spcBef>
                <a:spcPts val="0"/>
              </a:spcBef>
              <a:spcAft>
                <a:spcPts val="0"/>
              </a:spcAft>
              <a:buClr>
                <a:srgbClr val="2DA2BF"/>
              </a:buClr>
              <a:buSzPts val="2700"/>
              <a:buFont typeface="Wingdings" pitchFamily="2" charset="2"/>
              <a:buChar char="ü"/>
            </a:pPr>
            <a:r>
              <a:rPr lang="en-US" sz="2700" dirty="0">
                <a:solidFill>
                  <a:schemeClr val="dk1"/>
                </a:solidFill>
              </a:rPr>
              <a:t>Eliminated</a:t>
            </a:r>
          </a:p>
          <a:p>
            <a:pPr marL="473202" lvl="0" indent="-457200" algn="l" rtl="0">
              <a:spcBef>
                <a:spcPts val="0"/>
              </a:spcBef>
              <a:spcAft>
                <a:spcPts val="0"/>
              </a:spcAft>
              <a:buClr>
                <a:srgbClr val="2DA2BF"/>
              </a:buClr>
              <a:buSzPts val="2700"/>
              <a:buFont typeface="Wingdings" pitchFamily="2" charset="2"/>
              <a:buChar char="ü"/>
            </a:pPr>
            <a:r>
              <a:rPr lang="en-US" sz="2700" dirty="0">
                <a:solidFill>
                  <a:schemeClr val="dk1"/>
                </a:solidFill>
              </a:rPr>
              <a:t>Added</a:t>
            </a:r>
            <a:endParaRPr sz="2700" dirty="0">
              <a:solidFill>
                <a:schemeClr val="dk1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161D447-6DE0-929E-D6D4-2D445DFDDE4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153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4000" dirty="0"/>
              <a:t>Where advocacy goes wrong</a:t>
            </a:r>
            <a:endParaRPr sz="4000" dirty="0"/>
          </a:p>
        </p:txBody>
      </p:sp>
      <p:sp>
        <p:nvSpPr>
          <p:cNvPr id="198" name="Google Shape;198;p8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400" dirty="0"/>
              <a:t>No goal</a:t>
            </a:r>
            <a:endParaRPr sz="2400" dirty="0"/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400" dirty="0"/>
              <a:t>Little purpose</a:t>
            </a:r>
            <a:endParaRPr sz="2400" dirty="0"/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400" dirty="0"/>
              <a:t>Lack of communication (needs not expressed)</a:t>
            </a:r>
            <a:endParaRPr sz="2400" dirty="0"/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400" dirty="0"/>
              <a:t>Burring bridges, not building them. </a:t>
            </a:r>
            <a:endParaRPr sz="2400" dirty="0"/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400" dirty="0"/>
              <a:t>Not open for conversations and learning. </a:t>
            </a:r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400" dirty="0"/>
              <a:t>Understand when someone is meeting you where you’re at – negotiation </a:t>
            </a:r>
            <a:endParaRPr sz="2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28FC8A9-FF6F-B527-744F-7943B3EFC23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ec697f9dd2_0_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50000"/>
              </a:lnSpc>
              <a:spcBef>
                <a:spcPts val="1000"/>
              </a:spcBef>
            </a:pPr>
            <a:r>
              <a:rPr lang="en-US" sz="4000" dirty="0"/>
              <a:t>Are You the Right Person for the Job??</a:t>
            </a:r>
          </a:p>
        </p:txBody>
      </p:sp>
      <p:sp>
        <p:nvSpPr>
          <p:cNvPr id="205" name="Google Shape;205;g3ec697f9dd2_0_25"/>
          <p:cNvSpPr txBox="1">
            <a:spLocks noGrp="1"/>
          </p:cNvSpPr>
          <p:nvPr>
            <p:ph type="body" idx="1"/>
          </p:nvPr>
        </p:nvSpPr>
        <p:spPr>
          <a:xfrm>
            <a:off x="838200" y="3099661"/>
            <a:ext cx="10515600" cy="307716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400" dirty="0"/>
              <a:t>Are you making space for other people to be the messenger. </a:t>
            </a: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400" dirty="0"/>
              <a:t>Make space for someone else’s lived experience to be spotlighted. </a:t>
            </a:r>
            <a:endParaRPr sz="2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4FD867-852E-7AB3-9859-0E1D42D8E45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4000" dirty="0">
                <a:latin typeface="Arial"/>
                <a:ea typeface="Arial"/>
                <a:cs typeface="Arial"/>
                <a:sym typeface="Arial"/>
              </a:rPr>
              <a:t>Real Advocacy</a:t>
            </a:r>
            <a:endParaRPr sz="40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9"/>
          <p:cNvSpPr txBox="1">
            <a:spLocks noGrp="1"/>
          </p:cNvSpPr>
          <p:nvPr>
            <p:ph type="body" idx="1"/>
          </p:nvPr>
        </p:nvSpPr>
        <p:spPr>
          <a:xfrm>
            <a:off x="838200" y="2402237"/>
            <a:ext cx="10515600" cy="3774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400" dirty="0"/>
              <a:t>Takes time</a:t>
            </a:r>
            <a:endParaRPr sz="2400" dirty="0"/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400" dirty="0"/>
              <a:t>Isn’t easy</a:t>
            </a:r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400" dirty="0"/>
              <a:t>There isn’t always a win at the end of the day. </a:t>
            </a:r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400" dirty="0"/>
              <a:t>Learn from your missteps and find a workaround. </a:t>
            </a:r>
            <a:endParaRPr sz="2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0ACCE46-B686-465B-F3DD-B8FEDA6A5CF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0"/>
          <p:cNvSpPr txBox="1">
            <a:spLocks noGrp="1"/>
          </p:cNvSpPr>
          <p:nvPr>
            <p:ph type="title"/>
          </p:nvPr>
        </p:nvSpPr>
        <p:spPr>
          <a:xfrm>
            <a:off x="666427" y="365125"/>
            <a:ext cx="10515600" cy="832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dirty="0">
                <a:latin typeface="Arial"/>
                <a:ea typeface="Arial"/>
                <a:cs typeface="Arial"/>
                <a:sym typeface="Arial"/>
              </a:rPr>
              <a:t>Advocacy Today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10"/>
          <p:cNvSpPr txBox="1">
            <a:spLocks noGrp="1"/>
          </p:cNvSpPr>
          <p:nvPr>
            <p:ph type="body" idx="1"/>
          </p:nvPr>
        </p:nvSpPr>
        <p:spPr>
          <a:xfrm>
            <a:off x="666427" y="1197244"/>
            <a:ext cx="11019295" cy="5295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lnSpc>
                <a:spcPct val="150000"/>
              </a:lnSpc>
              <a:spcBef>
                <a:spcPts val="0"/>
              </a:spcBef>
              <a:buSzPts val="2800"/>
              <a:buNone/>
            </a:pPr>
            <a:r>
              <a:rPr lang="en-US" sz="2100" dirty="0"/>
              <a:t>The tools of advocacy are changing, but the goal remains the same: ensuring people with disabilities have power, voice, and influence in the decisions that affect their lives.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en-US" sz="2100" dirty="0"/>
          </a:p>
          <a:p>
            <a:pPr marL="228600" lvl="0" indent="-228600">
              <a:lnSpc>
                <a:spcPct val="150000"/>
              </a:lnSpc>
              <a:spcBef>
                <a:spcPts val="0"/>
              </a:spcBef>
              <a:buSzPts val="2800"/>
            </a:pPr>
            <a:r>
              <a:rPr lang="en-US" sz="2100" dirty="0"/>
              <a:t>Digital-First, Not Digital-Only</a:t>
            </a:r>
          </a:p>
          <a:p>
            <a:pPr marL="228600" lvl="0" indent="-228600">
              <a:lnSpc>
                <a:spcPct val="150000"/>
              </a:lnSpc>
              <a:spcBef>
                <a:spcPts val="0"/>
              </a:spcBef>
              <a:buSzPts val="2800"/>
            </a:pPr>
            <a:r>
              <a:rPr lang="en-US" sz="2100" dirty="0"/>
              <a:t>Lived Experience Is Expertise</a:t>
            </a:r>
          </a:p>
          <a:p>
            <a:pPr marL="228600" lvl="0" indent="-228600">
              <a:lnSpc>
                <a:spcPct val="150000"/>
              </a:lnSpc>
              <a:spcBef>
                <a:spcPts val="0"/>
              </a:spcBef>
              <a:buSzPts val="2800"/>
            </a:pPr>
            <a:r>
              <a:rPr lang="en-US" sz="2100" dirty="0"/>
              <a:t>Intersectionality Is Expected</a:t>
            </a:r>
          </a:p>
          <a:p>
            <a:pPr marL="228600" lvl="0" indent="-228600">
              <a:lnSpc>
                <a:spcPct val="150000"/>
              </a:lnSpc>
              <a:spcBef>
                <a:spcPts val="0"/>
              </a:spcBef>
              <a:buSzPts val="2800"/>
            </a:pPr>
            <a:r>
              <a:rPr lang="en-US" sz="2100" dirty="0"/>
              <a:t>Importance of equity – brining all parts of you to every space you’re in</a:t>
            </a:r>
          </a:p>
          <a:p>
            <a:pPr marL="228600" lvl="0" indent="-228600">
              <a:lnSpc>
                <a:spcPct val="150000"/>
              </a:lnSpc>
              <a:spcBef>
                <a:spcPts val="0"/>
              </a:spcBef>
              <a:buSzPts val="2800"/>
            </a:pPr>
            <a:r>
              <a:rPr lang="en-US" sz="2100" dirty="0"/>
              <a:t>Authenticity Matters More Than Formality</a:t>
            </a:r>
          </a:p>
          <a:p>
            <a:pPr marL="228600" lvl="0" indent="-228600">
              <a:lnSpc>
                <a:spcPct val="150000"/>
              </a:lnSpc>
              <a:spcBef>
                <a:spcPts val="0"/>
              </a:spcBef>
              <a:buSzPts val="2800"/>
            </a:pPr>
            <a:r>
              <a:rPr lang="en-US" sz="2100" dirty="0"/>
              <a:t>Accessibility Is FINALLY Becoming the Baseline Expectation</a:t>
            </a:r>
          </a:p>
          <a:p>
            <a:pPr marL="685800" lvl="1" indent="-228600">
              <a:lnSpc>
                <a:spcPct val="150000"/>
              </a:lnSpc>
              <a:spcBef>
                <a:spcPts val="0"/>
              </a:spcBef>
              <a:buSzPts val="2800"/>
            </a:pPr>
            <a:r>
              <a:rPr lang="en-US" sz="2100" dirty="0"/>
              <a:t>Captions, large print, transcripts</a:t>
            </a:r>
            <a:endParaRPr sz="21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238863D-6251-91CA-03F8-E406BC4D09F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ec697f9dd2_0_6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Arial"/>
                <a:ea typeface="Arial"/>
                <a:cs typeface="Arial"/>
                <a:sym typeface="Arial"/>
              </a:rPr>
              <a:t>Thank you! 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g3ec697f9dd2_0_62"/>
          <p:cNvSpPr txBox="1">
            <a:spLocks noGrp="1"/>
          </p:cNvSpPr>
          <p:nvPr>
            <p:ph type="body" idx="1"/>
          </p:nvPr>
        </p:nvSpPr>
        <p:spPr>
          <a:xfrm>
            <a:off x="838200" y="2477546"/>
            <a:ext cx="10515600" cy="263689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dirty="0"/>
              <a:t>Leah, </a:t>
            </a:r>
            <a:r>
              <a:rPr lang="en-US" dirty="0">
                <a:hlinkClick r:id="rId3"/>
              </a:rPr>
              <a:t>Leah_w@tndisability.org</a:t>
            </a:r>
            <a:endParaRPr lang="en-US" dirty="0"/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dirty="0"/>
              <a:t>Carrie, </a:t>
            </a:r>
            <a:r>
              <a:rPr lang="en-US" dirty="0">
                <a:hlinkClick r:id="rId4"/>
              </a:rPr>
              <a:t>Carrie_c@tndisability.org</a:t>
            </a:r>
            <a:r>
              <a:rPr lang="en-US" dirty="0"/>
              <a:t>   </a:t>
            </a:r>
            <a:endParaRPr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3D9FA66-D307-C29C-4CF5-A576E202507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726</Words>
  <Application>Microsoft Macintosh PowerPoint</Application>
  <PresentationFormat>Widescreen</PresentationFormat>
  <Paragraphs>124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Wingdings</vt:lpstr>
      <vt:lpstr>Arial</vt:lpstr>
      <vt:lpstr>Play</vt:lpstr>
      <vt:lpstr>Office Theme</vt:lpstr>
      <vt:lpstr>The Power of Advocacy</vt:lpstr>
      <vt:lpstr>Intro &amp; Housekeeping</vt:lpstr>
      <vt:lpstr>Family Voices of Tennessee</vt:lpstr>
      <vt:lpstr>Definition of Advocacy</vt:lpstr>
      <vt:lpstr>Types of Advocacy</vt:lpstr>
      <vt:lpstr>Tell us…  </vt:lpstr>
      <vt:lpstr>Advocacy is easy, right?!</vt:lpstr>
      <vt:lpstr>When should advocacy start?</vt:lpstr>
      <vt:lpstr>Who should we be advocating too?</vt:lpstr>
      <vt:lpstr>Policy Advocacy vs ageism</vt:lpstr>
      <vt:lpstr>Say the thing</vt:lpstr>
      <vt:lpstr>What I’m Asking for</vt:lpstr>
      <vt:lpstr>Where advocacy goes wrong</vt:lpstr>
      <vt:lpstr>Are You the Right Person for the Job??</vt:lpstr>
      <vt:lpstr>Real Advocacy</vt:lpstr>
      <vt:lpstr>Advocacy Today</vt:lpstr>
      <vt:lpstr>Thank you!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Carrie Carlson</dc:creator>
  <cp:lastModifiedBy>Carrie Carlson</cp:lastModifiedBy>
  <cp:revision>3</cp:revision>
  <dcterms:created xsi:type="dcterms:W3CDTF">2026-06-03T15:50:29Z</dcterms:created>
  <dcterms:modified xsi:type="dcterms:W3CDTF">2026-06-22T21:20:07Z</dcterms:modified>
</cp:coreProperties>
</file>