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Corbel" panose="020B0503020204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643"/>
  </p:normalViewPr>
  <p:slideViewPr>
    <p:cSldViewPr snapToGrid="0">
      <p:cViewPr varScale="1">
        <p:scale>
          <a:sx n="107" d="100"/>
          <a:sy n="107" d="100"/>
        </p:scale>
        <p:origin x="24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ec02d3b43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c02d3b43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ebfba96a7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ebfba96a7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ebfba96a77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ebfba96a7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ec02d3b43a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ec02d3b43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ebfba96a77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ebfba96a77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ec02d3b43a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ec02d3b43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ec02d3b43a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ec02d3b43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ec02d3b43a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ec02d3b43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ebfba96a7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ebfba96a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ebfba96a77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ebfba96a7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ebfba96a7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ebfba96a7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ebfba96a77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ebfba96a7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ebfba96a77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ebfba96a77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ebfba96a77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ebfba96a7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ebfba96a77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ebfba96a7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ebfba96a77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ebfba96a7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ebfba96a77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ebfba96a7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ec00275b0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ec00275b0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ec00275b0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ec00275b0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ec02d3b43a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ec02d3b43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familyvoicestn.org/wp-content/uploads/2026/03/Katie-Beckett-Support-Chart_Updated-March-2026.pdf"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gif"/><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4.gif"/><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646425"/>
            <a:ext cx="8520600" cy="2345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500"/>
              <a:t>Navigating the Katie Beckett &amp; ECF CHOICES Programs - updates &amp; resources</a:t>
            </a:r>
            <a:endParaRPr sz="4500"/>
          </a:p>
        </p:txBody>
      </p:sp>
      <p:sp>
        <p:nvSpPr>
          <p:cNvPr id="55" name="Google Shape;55;p13"/>
          <p:cNvSpPr txBox="1">
            <a:spLocks noGrp="1"/>
          </p:cNvSpPr>
          <p:nvPr>
            <p:ph type="subTitle" idx="1"/>
          </p:nvPr>
        </p:nvSpPr>
        <p:spPr>
          <a:xfrm>
            <a:off x="311700" y="3181525"/>
            <a:ext cx="8566500" cy="13347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Clr>
                <a:schemeClr val="dk1"/>
              </a:buClr>
              <a:buSzPts val="358"/>
              <a:buFont typeface="Arial"/>
              <a:buNone/>
            </a:pPr>
            <a:r>
              <a:rPr lang="en" sz="1810" dirty="0"/>
              <a:t>Presented By: </a:t>
            </a:r>
            <a:endParaRPr sz="1810" dirty="0"/>
          </a:p>
          <a:p>
            <a:pPr marL="0" lvl="0" indent="0" algn="ctr" rtl="0">
              <a:lnSpc>
                <a:spcPct val="80000"/>
              </a:lnSpc>
              <a:spcBef>
                <a:spcPts val="0"/>
              </a:spcBef>
              <a:spcAft>
                <a:spcPts val="0"/>
              </a:spcAft>
              <a:buClr>
                <a:schemeClr val="dk1"/>
              </a:buClr>
              <a:buSzPts val="358"/>
              <a:buFont typeface="Arial"/>
              <a:buNone/>
            </a:pPr>
            <a:r>
              <a:rPr lang="en" sz="1810"/>
              <a:t>Carol Westlake(Senior Advisor) &amp; Mandeep Kaur (Family Advocate)</a:t>
            </a:r>
            <a:endParaRPr sz="1810" dirty="0"/>
          </a:p>
          <a:p>
            <a:pPr marL="0" lvl="0" indent="0" algn="ctr" rtl="0">
              <a:lnSpc>
                <a:spcPct val="80000"/>
              </a:lnSpc>
              <a:spcBef>
                <a:spcPts val="0"/>
              </a:spcBef>
              <a:spcAft>
                <a:spcPts val="0"/>
              </a:spcAft>
              <a:buClr>
                <a:schemeClr val="dk1"/>
              </a:buClr>
              <a:buSzPts val="358"/>
              <a:buFont typeface="Arial"/>
              <a:buNone/>
            </a:pPr>
            <a:r>
              <a:rPr lang="en" sz="1810" dirty="0"/>
              <a:t>                                           </a:t>
            </a:r>
            <a:endParaRPr sz="1810" dirty="0"/>
          </a:p>
          <a:p>
            <a:pPr marL="0" lvl="0" indent="0" algn="ctr" rtl="0">
              <a:lnSpc>
                <a:spcPct val="80000"/>
              </a:lnSpc>
              <a:spcBef>
                <a:spcPts val="0"/>
              </a:spcBef>
              <a:spcAft>
                <a:spcPts val="0"/>
              </a:spcAft>
              <a:buClr>
                <a:schemeClr val="dk1"/>
              </a:buClr>
              <a:buSzPts val="358"/>
              <a:buFont typeface="Arial"/>
              <a:buNone/>
            </a:pPr>
            <a:r>
              <a:rPr lang="en" sz="1810" dirty="0"/>
              <a:t>  Family Voices Conference </a:t>
            </a:r>
            <a:endParaRPr sz="1810" dirty="0"/>
          </a:p>
          <a:p>
            <a:pPr marL="0" lvl="0" indent="0" algn="ctr" rtl="0">
              <a:lnSpc>
                <a:spcPct val="80000"/>
              </a:lnSpc>
              <a:spcBef>
                <a:spcPts val="0"/>
              </a:spcBef>
              <a:spcAft>
                <a:spcPts val="0"/>
              </a:spcAft>
              <a:buClr>
                <a:schemeClr val="dk1"/>
              </a:buClr>
              <a:buSzPts val="358"/>
              <a:buFont typeface="Arial"/>
              <a:buNone/>
            </a:pPr>
            <a:r>
              <a:rPr lang="en" sz="1810" dirty="0"/>
              <a:t> June 27, 2026</a:t>
            </a:r>
            <a:endParaRPr sz="1810" dirty="0"/>
          </a:p>
          <a:p>
            <a:pPr marL="0" lvl="0" indent="0" algn="ctr" rtl="0">
              <a:lnSpc>
                <a:spcPct val="80000"/>
              </a:lnSpc>
              <a:spcBef>
                <a:spcPts val="0"/>
              </a:spcBef>
              <a:spcAft>
                <a:spcPts val="0"/>
              </a:spcAft>
              <a:buClr>
                <a:schemeClr val="dk1"/>
              </a:buClr>
              <a:buSzPts val="358"/>
              <a:buFont typeface="Arial"/>
              <a:buNone/>
            </a:pPr>
            <a:r>
              <a:rPr lang="en" sz="1810" dirty="0"/>
              <a:t>                     </a:t>
            </a:r>
            <a:endParaRPr sz="1810" dirty="0"/>
          </a:p>
          <a:p>
            <a:pPr marL="0" lvl="0" indent="0" algn="l" rtl="0">
              <a:lnSpc>
                <a:spcPct val="80000"/>
              </a:lnSpc>
              <a:spcBef>
                <a:spcPts val="0"/>
              </a:spcBef>
              <a:spcAft>
                <a:spcPts val="0"/>
              </a:spcAft>
              <a:buSzPts val="358"/>
              <a:buNone/>
            </a:pPr>
            <a:r>
              <a:rPr lang="en" sz="1810" dirty="0"/>
              <a:t>                             </a:t>
            </a:r>
            <a:endParaRPr sz="181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279850"/>
            <a:ext cx="8520600" cy="589800"/>
          </a:xfrm>
          <a:prstGeom prst="rect">
            <a:avLst/>
          </a:prstGeom>
        </p:spPr>
        <p:txBody>
          <a:bodyPr spcFirstLastPara="1" wrap="square" lIns="91425" tIns="91425" rIns="91425" bIns="91425" anchor="b" anchorCtr="0">
            <a:normAutofit/>
          </a:bodyPr>
          <a:lstStyle/>
          <a:p>
            <a:pPr marL="0" lvl="0" indent="0" algn="ctr" rtl="0">
              <a:lnSpc>
                <a:spcPct val="115000"/>
              </a:lnSpc>
              <a:spcBef>
                <a:spcPts val="1800"/>
              </a:spcBef>
              <a:spcAft>
                <a:spcPts val="400"/>
              </a:spcAft>
              <a:buClr>
                <a:schemeClr val="dk1"/>
              </a:buClr>
              <a:buSzPts val="1100"/>
              <a:buFont typeface="Arial"/>
              <a:buNone/>
            </a:pPr>
            <a:r>
              <a:rPr lang="en" sz="2500" b="1"/>
              <a:t>Get to Know Medicaid!</a:t>
            </a:r>
            <a:endParaRPr sz="2500" b="1"/>
          </a:p>
        </p:txBody>
      </p:sp>
      <p:sp>
        <p:nvSpPr>
          <p:cNvPr id="61" name="Google Shape;61;p14"/>
          <p:cNvSpPr txBox="1">
            <a:spLocks noGrp="1"/>
          </p:cNvSpPr>
          <p:nvPr>
            <p:ph type="subTitle" idx="1"/>
          </p:nvPr>
        </p:nvSpPr>
        <p:spPr>
          <a:xfrm>
            <a:off x="311700" y="1053000"/>
            <a:ext cx="8520600" cy="36768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endParaRPr sz="1830"/>
          </a:p>
          <a:p>
            <a:pPr marL="0" lvl="0" indent="0" algn="l" rtl="0">
              <a:lnSpc>
                <a:spcPct val="90000"/>
              </a:lnSpc>
              <a:spcBef>
                <a:spcPts val="0"/>
              </a:spcBef>
              <a:spcAft>
                <a:spcPts val="0"/>
              </a:spcAft>
              <a:buNone/>
            </a:pPr>
            <a:endParaRPr sz="1830"/>
          </a:p>
          <a:p>
            <a:pPr marL="0" lvl="0" indent="0" algn="l" rtl="0">
              <a:lnSpc>
                <a:spcPct val="90000"/>
              </a:lnSpc>
              <a:spcBef>
                <a:spcPts val="0"/>
              </a:spcBef>
              <a:spcAft>
                <a:spcPts val="0"/>
              </a:spcAft>
              <a:buNone/>
            </a:pPr>
            <a:endParaRPr sz="1830"/>
          </a:p>
          <a:p>
            <a:pPr marL="0" lvl="0" indent="0" algn="l" rtl="0">
              <a:lnSpc>
                <a:spcPct val="90000"/>
              </a:lnSpc>
              <a:spcBef>
                <a:spcPts val="0"/>
              </a:spcBef>
              <a:spcAft>
                <a:spcPts val="0"/>
              </a:spcAft>
              <a:buNone/>
            </a:pPr>
            <a:r>
              <a:rPr lang="en" sz="1830"/>
              <a:t>TennCare is Medicaid in TN - a joint federal/state program</a:t>
            </a:r>
            <a:endParaRPr sz="1830"/>
          </a:p>
          <a:p>
            <a:pPr marL="0" lvl="0" indent="0" algn="l" rtl="0">
              <a:lnSpc>
                <a:spcPct val="90000"/>
              </a:lnSpc>
              <a:spcBef>
                <a:spcPts val="0"/>
              </a:spcBef>
              <a:spcAft>
                <a:spcPts val="0"/>
              </a:spcAft>
              <a:buSzPts val="1100"/>
              <a:buNone/>
            </a:pPr>
            <a:endParaRPr sz="1830"/>
          </a:p>
          <a:p>
            <a:pPr marL="457200" lvl="0" indent="-344805" algn="l" rtl="0">
              <a:lnSpc>
                <a:spcPct val="90000"/>
              </a:lnSpc>
              <a:spcBef>
                <a:spcPts val="0"/>
              </a:spcBef>
              <a:spcAft>
                <a:spcPts val="0"/>
              </a:spcAft>
              <a:buSzPts val="1830"/>
              <a:buChar char="●"/>
            </a:pPr>
            <a:r>
              <a:rPr lang="en" sz="1830"/>
              <a:t>TennCare is a Managed Care Program -  uses </a:t>
            </a:r>
            <a:r>
              <a:rPr lang="en" sz="1830" b="1"/>
              <a:t>MCO</a:t>
            </a:r>
            <a:r>
              <a:rPr lang="en" sz="1830"/>
              <a:t>s</a:t>
            </a:r>
            <a:endParaRPr sz="1830"/>
          </a:p>
          <a:p>
            <a:pPr marL="457200" lvl="0" indent="0" algn="l" rtl="0">
              <a:lnSpc>
                <a:spcPct val="90000"/>
              </a:lnSpc>
              <a:spcBef>
                <a:spcPts val="0"/>
              </a:spcBef>
              <a:spcAft>
                <a:spcPts val="0"/>
              </a:spcAft>
              <a:buClr>
                <a:schemeClr val="dk1"/>
              </a:buClr>
              <a:buSzPts val="1100"/>
              <a:buFont typeface="Arial"/>
              <a:buNone/>
            </a:pPr>
            <a:endParaRPr sz="1830"/>
          </a:p>
          <a:p>
            <a:pPr marL="457200" lvl="0" indent="-344805" algn="l" rtl="0">
              <a:lnSpc>
                <a:spcPct val="90000"/>
              </a:lnSpc>
              <a:spcBef>
                <a:spcPts val="0"/>
              </a:spcBef>
              <a:spcAft>
                <a:spcPts val="0"/>
              </a:spcAft>
              <a:buSzPts val="1830"/>
              <a:buChar char="●"/>
            </a:pPr>
            <a:r>
              <a:rPr lang="en" sz="1830"/>
              <a:t>Medicaid is the single largest provider of health insurance and additional supports for adults and children with disabilities.</a:t>
            </a:r>
            <a:endParaRPr sz="1830"/>
          </a:p>
          <a:p>
            <a:pPr marL="457200" lvl="0" indent="0" algn="l" rtl="0">
              <a:lnSpc>
                <a:spcPct val="90000"/>
              </a:lnSpc>
              <a:spcBef>
                <a:spcPts val="0"/>
              </a:spcBef>
              <a:spcAft>
                <a:spcPts val="0"/>
              </a:spcAft>
              <a:buClr>
                <a:schemeClr val="dk1"/>
              </a:buClr>
              <a:buSzPts val="1100"/>
              <a:buFont typeface="Arial"/>
              <a:buNone/>
            </a:pPr>
            <a:endParaRPr sz="1830"/>
          </a:p>
          <a:p>
            <a:pPr marL="457200" lvl="0" indent="-344805" algn="l" rtl="0">
              <a:lnSpc>
                <a:spcPct val="90000"/>
              </a:lnSpc>
              <a:spcBef>
                <a:spcPts val="0"/>
              </a:spcBef>
              <a:spcAft>
                <a:spcPts val="0"/>
              </a:spcAft>
              <a:buSzPts val="1830"/>
              <a:buChar char="●"/>
            </a:pPr>
            <a:r>
              <a:rPr lang="en" sz="1830"/>
              <a:t>Long-Term Services and Supports (</a:t>
            </a:r>
            <a:r>
              <a:rPr lang="en" sz="1830" b="1"/>
              <a:t>LTSS</a:t>
            </a:r>
            <a:r>
              <a:rPr lang="en" sz="1830"/>
              <a:t>) and are designed to help people remain at home and in their communities whenever possible.</a:t>
            </a:r>
            <a:endParaRPr sz="1830"/>
          </a:p>
          <a:p>
            <a:pPr marL="457200" lvl="0" indent="0" algn="l" rtl="0">
              <a:lnSpc>
                <a:spcPct val="90000"/>
              </a:lnSpc>
              <a:spcBef>
                <a:spcPts val="0"/>
              </a:spcBef>
              <a:spcAft>
                <a:spcPts val="0"/>
              </a:spcAft>
              <a:buClr>
                <a:schemeClr val="dk1"/>
              </a:buClr>
              <a:buSzPts val="1100"/>
              <a:buFont typeface="Arial"/>
              <a:buNone/>
            </a:pPr>
            <a:endParaRPr sz="1830"/>
          </a:p>
          <a:p>
            <a:pPr marL="457200" lvl="0" indent="-344805" algn="l" rtl="0">
              <a:lnSpc>
                <a:spcPct val="90000"/>
              </a:lnSpc>
              <a:spcBef>
                <a:spcPts val="0"/>
              </a:spcBef>
              <a:spcAft>
                <a:spcPts val="0"/>
              </a:spcAft>
              <a:buSzPts val="1830"/>
              <a:buChar char="●"/>
            </a:pPr>
            <a:r>
              <a:rPr lang="en" sz="1830"/>
              <a:t>Katie Beckett and ECF CHOICES are Medicaid </a:t>
            </a:r>
            <a:r>
              <a:rPr lang="en" sz="1830" b="1"/>
              <a:t>Waivers.</a:t>
            </a:r>
            <a:endParaRPr sz="1830" b="1"/>
          </a:p>
          <a:p>
            <a:pPr marL="457200" lvl="0" indent="0" algn="l" rtl="0">
              <a:lnSpc>
                <a:spcPct val="90000"/>
              </a:lnSpc>
              <a:spcBef>
                <a:spcPts val="0"/>
              </a:spcBef>
              <a:spcAft>
                <a:spcPts val="0"/>
              </a:spcAft>
              <a:buClr>
                <a:schemeClr val="dk1"/>
              </a:buClr>
              <a:buSzPts val="1100"/>
              <a:buFont typeface="Arial"/>
              <a:buNone/>
            </a:pPr>
            <a:endParaRPr sz="1830"/>
          </a:p>
          <a:p>
            <a:pPr marL="0" lvl="0" indent="0" algn="l" rtl="0">
              <a:lnSpc>
                <a:spcPct val="90000"/>
              </a:lnSpc>
              <a:spcBef>
                <a:spcPts val="0"/>
              </a:spcBef>
              <a:spcAft>
                <a:spcPts val="0"/>
              </a:spcAft>
              <a:buClr>
                <a:schemeClr val="dk1"/>
              </a:buClr>
              <a:buSzPts val="1100"/>
              <a:buFont typeface="Arial"/>
              <a:buNone/>
            </a:pPr>
            <a:endParaRPr sz="1830"/>
          </a:p>
          <a:p>
            <a:pPr marL="0" lvl="0" indent="0" algn="l" rtl="0">
              <a:lnSpc>
                <a:spcPct val="90000"/>
              </a:lnSpc>
              <a:spcBef>
                <a:spcPts val="0"/>
              </a:spcBef>
              <a:spcAft>
                <a:spcPts val="0"/>
              </a:spcAft>
              <a:buClr>
                <a:schemeClr val="dk1"/>
              </a:buClr>
              <a:buSzPts val="523"/>
              <a:buFont typeface="Arial"/>
              <a:buNone/>
            </a:pPr>
            <a:br>
              <a:rPr lang="en" sz="1830"/>
            </a:br>
            <a:endParaRPr sz="1830"/>
          </a:p>
          <a:p>
            <a:pPr marL="0" lvl="0" indent="0" algn="ctr" rtl="0">
              <a:lnSpc>
                <a:spcPct val="90000"/>
              </a:lnSpc>
              <a:spcBef>
                <a:spcPts val="0"/>
              </a:spcBef>
              <a:spcAft>
                <a:spcPts val="0"/>
              </a:spcAft>
              <a:buSzPts val="523"/>
              <a:buNone/>
            </a:pPr>
            <a:endParaRPr sz="183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The Katie Beckett Waiver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What is Katie Beckett?</a:t>
            </a:r>
            <a:endParaRPr/>
          </a:p>
        </p:txBody>
      </p:sp>
      <p:sp>
        <p:nvSpPr>
          <p:cNvPr id="72" name="Google Shape;72;p16"/>
          <p:cNvSpPr txBox="1"/>
          <p:nvPr/>
        </p:nvSpPr>
        <p:spPr>
          <a:xfrm>
            <a:off x="311700" y="1152475"/>
            <a:ext cx="8520600" cy="3307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rgbClr val="595959"/>
                </a:solidFill>
              </a:rPr>
              <a:t>It is a TennCare funded program for children under age 18 with disabilities or complex medical needs who are not eligible for regular TennCare. </a:t>
            </a:r>
            <a:endParaRPr sz="1800">
              <a:solidFill>
                <a:srgbClr val="595959"/>
              </a:solidFill>
            </a:endParaRPr>
          </a:p>
          <a:p>
            <a:pPr marL="0" lvl="0" indent="0" algn="l" rtl="0">
              <a:lnSpc>
                <a:spcPct val="115000"/>
              </a:lnSpc>
              <a:spcBef>
                <a:spcPts val="1200"/>
              </a:spcBef>
              <a:spcAft>
                <a:spcPts val="0"/>
              </a:spcAft>
              <a:buNone/>
            </a:pPr>
            <a:endParaRPr sz="1800">
              <a:solidFill>
                <a:srgbClr val="595959"/>
              </a:solidFill>
            </a:endParaRPr>
          </a:p>
          <a:p>
            <a:pPr marL="457200" lvl="0" indent="-342900" algn="l" rtl="0">
              <a:lnSpc>
                <a:spcPct val="115000"/>
              </a:lnSpc>
              <a:spcBef>
                <a:spcPts val="1200"/>
              </a:spcBef>
              <a:spcAft>
                <a:spcPts val="0"/>
              </a:spcAft>
              <a:buClr>
                <a:srgbClr val="595959"/>
              </a:buClr>
              <a:buSzPts val="1800"/>
              <a:buChar char="●"/>
            </a:pPr>
            <a:r>
              <a:rPr lang="en" sz="1800" b="1">
                <a:solidFill>
                  <a:srgbClr val="595959"/>
                </a:solidFill>
              </a:rPr>
              <a:t>Part A </a:t>
            </a:r>
            <a:r>
              <a:rPr lang="en" sz="1800">
                <a:solidFill>
                  <a:srgbClr val="595959"/>
                </a:solidFill>
              </a:rPr>
              <a:t>provides Medicaid coverage and additional supports for children who meet institutional level of care criteria.</a:t>
            </a:r>
            <a:endParaRPr sz="1800">
              <a:solidFill>
                <a:srgbClr val="595959"/>
              </a:solidFill>
            </a:endParaRPr>
          </a:p>
          <a:p>
            <a:pPr marL="457200" lvl="0" indent="0" algn="l" rtl="0">
              <a:lnSpc>
                <a:spcPct val="115000"/>
              </a:lnSpc>
              <a:spcBef>
                <a:spcPts val="1200"/>
              </a:spcBef>
              <a:spcAft>
                <a:spcPts val="0"/>
              </a:spcAft>
              <a:buNone/>
            </a:pPr>
            <a:endParaRPr sz="1800">
              <a:solidFill>
                <a:srgbClr val="595959"/>
              </a:solidFill>
            </a:endParaRPr>
          </a:p>
          <a:p>
            <a:pPr marL="457200" lvl="0" indent="-342900" algn="l" rtl="0">
              <a:lnSpc>
                <a:spcPct val="115000"/>
              </a:lnSpc>
              <a:spcBef>
                <a:spcPts val="1200"/>
              </a:spcBef>
              <a:spcAft>
                <a:spcPts val="0"/>
              </a:spcAft>
              <a:buClr>
                <a:srgbClr val="595959"/>
              </a:buClr>
              <a:buSzPts val="1800"/>
              <a:buChar char="●"/>
            </a:pPr>
            <a:r>
              <a:rPr lang="en" sz="1800" b="1">
                <a:solidFill>
                  <a:srgbClr val="595959"/>
                </a:solidFill>
              </a:rPr>
              <a:t>Part B </a:t>
            </a:r>
            <a:r>
              <a:rPr lang="en" sz="1800">
                <a:solidFill>
                  <a:srgbClr val="595959"/>
                </a:solidFill>
              </a:rPr>
              <a:t>offers a capped annual reimbursement to help families with disability-related expenses for children who are at risk of institutional care.</a:t>
            </a:r>
            <a:endParaRPr sz="18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253800" y="406425"/>
            <a:ext cx="8520600" cy="572700"/>
          </a:xfrm>
          <a:prstGeom prst="rect">
            <a:avLst/>
          </a:prstGeom>
        </p:spPr>
        <p:txBody>
          <a:bodyPr spcFirstLastPara="1" wrap="square" lIns="91425" tIns="91425" rIns="91425" bIns="91425" anchor="t" anchorCtr="0">
            <a:normAutofit/>
          </a:bodyPr>
          <a:lstStyle/>
          <a:p>
            <a:pPr marL="0" lvl="0" indent="0" algn="ctr" rtl="0">
              <a:lnSpc>
                <a:spcPct val="115000"/>
              </a:lnSpc>
              <a:spcBef>
                <a:spcPts val="1400"/>
              </a:spcBef>
              <a:spcAft>
                <a:spcPts val="400"/>
              </a:spcAft>
              <a:buClr>
                <a:schemeClr val="dk1"/>
              </a:buClr>
              <a:buSzPts val="1100"/>
              <a:buFont typeface="Arial"/>
              <a:buNone/>
            </a:pPr>
            <a:r>
              <a:rPr lang="en" sz="2500"/>
              <a:t>Katie Beckett and TennCare</a:t>
            </a:r>
            <a:endParaRPr sz="4000"/>
          </a:p>
        </p:txBody>
      </p:sp>
      <p:sp>
        <p:nvSpPr>
          <p:cNvPr id="78" name="Google Shape;78;p17"/>
          <p:cNvSpPr txBox="1">
            <a:spLocks noGrp="1"/>
          </p:cNvSpPr>
          <p:nvPr>
            <p:ph type="body" idx="1"/>
          </p:nvPr>
        </p:nvSpPr>
        <p:spPr>
          <a:xfrm>
            <a:off x="311700" y="1152475"/>
            <a:ext cx="8520600" cy="3880800"/>
          </a:xfrm>
          <a:prstGeom prst="rect">
            <a:avLst/>
          </a:prstGeom>
        </p:spPr>
        <p:txBody>
          <a:bodyPr spcFirstLastPara="1" wrap="square" lIns="91425" tIns="91425" rIns="91425" bIns="91425" anchor="t" anchorCtr="0">
            <a:noAutofit/>
          </a:bodyPr>
          <a:lstStyle/>
          <a:p>
            <a:pPr marL="457200" lvl="0" indent="-321310" algn="l" rtl="0">
              <a:lnSpc>
                <a:spcPct val="95000"/>
              </a:lnSpc>
              <a:spcBef>
                <a:spcPts val="0"/>
              </a:spcBef>
              <a:spcAft>
                <a:spcPts val="0"/>
              </a:spcAft>
              <a:buSzPts val="1460"/>
              <a:buChar char="●"/>
            </a:pPr>
            <a:r>
              <a:rPr lang="en" sz="1460"/>
              <a:t>Katie Beckett is also part of TennCare (Medicaid).</a:t>
            </a:r>
            <a:endParaRPr sz="1460"/>
          </a:p>
          <a:p>
            <a:pPr marL="0" lvl="0" indent="0" algn="l" rtl="0">
              <a:lnSpc>
                <a:spcPct val="95000"/>
              </a:lnSpc>
              <a:spcBef>
                <a:spcPts val="1200"/>
              </a:spcBef>
              <a:spcAft>
                <a:spcPts val="0"/>
              </a:spcAft>
              <a:buSzPts val="770"/>
              <a:buNone/>
            </a:pPr>
            <a:endParaRPr sz="1460"/>
          </a:p>
          <a:p>
            <a:pPr marL="457200" lvl="0" indent="-321310" algn="l" rtl="0">
              <a:lnSpc>
                <a:spcPct val="95000"/>
              </a:lnSpc>
              <a:spcBef>
                <a:spcPts val="1200"/>
              </a:spcBef>
              <a:spcAft>
                <a:spcPts val="0"/>
              </a:spcAft>
              <a:buSzPts val="1460"/>
              <a:buChar char="●"/>
            </a:pPr>
            <a:r>
              <a:rPr lang="en" sz="1460"/>
              <a:t>It allows certain children with disabilities or complex medical needs to access Medicaid regardless of their parents' income.</a:t>
            </a:r>
            <a:endParaRPr sz="1460"/>
          </a:p>
          <a:p>
            <a:pPr marL="457200" lvl="0" indent="0" algn="l" rtl="0">
              <a:lnSpc>
                <a:spcPct val="95000"/>
              </a:lnSpc>
              <a:spcBef>
                <a:spcPts val="1200"/>
              </a:spcBef>
              <a:spcAft>
                <a:spcPts val="0"/>
              </a:spcAft>
              <a:buSzPts val="770"/>
              <a:buNone/>
            </a:pPr>
            <a:endParaRPr sz="1460"/>
          </a:p>
          <a:p>
            <a:pPr marL="457200" lvl="0" indent="-321310" algn="l" rtl="0">
              <a:lnSpc>
                <a:spcPct val="95000"/>
              </a:lnSpc>
              <a:spcBef>
                <a:spcPts val="1200"/>
              </a:spcBef>
              <a:spcAft>
                <a:spcPts val="0"/>
              </a:spcAft>
              <a:buSzPts val="1460"/>
              <a:buChar char="●"/>
            </a:pPr>
            <a:r>
              <a:rPr lang="en" sz="1460"/>
              <a:t>Families must first apply for TennCare as part of the process.</a:t>
            </a:r>
            <a:endParaRPr sz="1460"/>
          </a:p>
          <a:p>
            <a:pPr marL="457200" lvl="0" indent="0" algn="l" rtl="0">
              <a:lnSpc>
                <a:spcPct val="95000"/>
              </a:lnSpc>
              <a:spcBef>
                <a:spcPts val="1200"/>
              </a:spcBef>
              <a:spcAft>
                <a:spcPts val="0"/>
              </a:spcAft>
              <a:buSzPts val="770"/>
              <a:buNone/>
            </a:pPr>
            <a:endParaRPr sz="1460"/>
          </a:p>
          <a:p>
            <a:pPr marL="457200" lvl="0" indent="-321310" algn="l" rtl="0">
              <a:lnSpc>
                <a:spcPct val="95000"/>
              </a:lnSpc>
              <a:spcBef>
                <a:spcPts val="1200"/>
              </a:spcBef>
              <a:spcAft>
                <a:spcPts val="0"/>
              </a:spcAft>
              <a:buSzPts val="1460"/>
              <a:buChar char="●"/>
            </a:pPr>
            <a:r>
              <a:rPr lang="en" sz="1460"/>
              <a:t>Katie Beckett and ECF CHOICES serve different purposes, and eligibility requirements vary.</a:t>
            </a:r>
            <a:endParaRPr sz="1460"/>
          </a:p>
          <a:p>
            <a:pPr marL="457200" lvl="0" indent="0" algn="l" rtl="0">
              <a:lnSpc>
                <a:spcPct val="95000"/>
              </a:lnSpc>
              <a:spcBef>
                <a:spcPts val="1200"/>
              </a:spcBef>
              <a:spcAft>
                <a:spcPts val="0"/>
              </a:spcAft>
              <a:buSzPts val="770"/>
              <a:buNone/>
            </a:pPr>
            <a:endParaRPr sz="1460"/>
          </a:p>
          <a:p>
            <a:pPr marL="457200" lvl="0" indent="-321310" algn="l" rtl="0">
              <a:lnSpc>
                <a:spcPct val="95000"/>
              </a:lnSpc>
              <a:spcBef>
                <a:spcPts val="1200"/>
              </a:spcBef>
              <a:spcAft>
                <a:spcPts val="0"/>
              </a:spcAft>
              <a:buSzPts val="1460"/>
              <a:buChar char="●"/>
            </a:pPr>
            <a:r>
              <a:rPr lang="en" sz="1460"/>
              <a:t>Katie Beckett isn't a separate insurance program—it's another pathway to Medicaid for eligible children. Families should know that applying for TennCare is an important first step.</a:t>
            </a:r>
            <a:endParaRPr sz="1460"/>
          </a:p>
          <a:p>
            <a:pPr marL="0" lvl="0" indent="0" algn="l" rtl="0">
              <a:lnSpc>
                <a:spcPct val="95000"/>
              </a:lnSpc>
              <a:spcBef>
                <a:spcPts val="1200"/>
              </a:spcBef>
              <a:spcAft>
                <a:spcPts val="1200"/>
              </a:spcAft>
              <a:buSzPts val="770"/>
              <a:buNone/>
            </a:pPr>
            <a:endParaRPr sz="146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ECF CHOICES</a:t>
            </a:r>
            <a:endParaRPr/>
          </a:p>
        </p:txBody>
      </p:sp>
      <p:sp>
        <p:nvSpPr>
          <p:cNvPr id="84" name="Google Shape;84;p18"/>
          <p:cNvSpPr txBox="1">
            <a:spLocks noGrp="1"/>
          </p:cNvSpPr>
          <p:nvPr>
            <p:ph type="body" idx="1"/>
          </p:nvPr>
        </p:nvSpPr>
        <p:spPr>
          <a:xfrm>
            <a:off x="311700" y="1152475"/>
            <a:ext cx="8520600" cy="379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Employment and Community First (ECF) CHOICES is Tennessee's Medicaid waiver program that provides home and community-based services and supports for people with intellectual and developmental disabilities of all ages. Different benefits based on needs and group.</a:t>
            </a:r>
            <a:endParaRPr/>
          </a:p>
          <a:p>
            <a:pPr marL="457200" lvl="0" indent="-342900" algn="l" rtl="0">
              <a:spcBef>
                <a:spcPts val="1200"/>
              </a:spcBef>
              <a:spcAft>
                <a:spcPts val="0"/>
              </a:spcAft>
              <a:buSzPts val="1800"/>
              <a:buChar char="●"/>
            </a:pPr>
            <a:r>
              <a:rPr lang="en"/>
              <a:t>Group 4 – Children and adults living in home.</a:t>
            </a:r>
            <a:endParaRPr/>
          </a:p>
          <a:p>
            <a:pPr marL="457200" lvl="0" indent="-342900" algn="l" rtl="0">
              <a:spcBef>
                <a:spcPts val="0"/>
              </a:spcBef>
              <a:spcAft>
                <a:spcPts val="0"/>
              </a:spcAft>
              <a:buSzPts val="1800"/>
              <a:buChar char="●"/>
            </a:pPr>
            <a:r>
              <a:rPr lang="en"/>
              <a:t>Group 5 – Adults with more needs, includes residential services.</a:t>
            </a:r>
            <a:endParaRPr/>
          </a:p>
          <a:p>
            <a:pPr marL="457200" lvl="0" indent="-342900" algn="l" rtl="0">
              <a:spcBef>
                <a:spcPts val="0"/>
              </a:spcBef>
              <a:spcAft>
                <a:spcPts val="0"/>
              </a:spcAft>
              <a:buSzPts val="1800"/>
              <a:buChar char="●"/>
            </a:pPr>
            <a:r>
              <a:rPr lang="en"/>
              <a:t>Group 6 – “Comprehensive Supports” for Adults</a:t>
            </a:r>
            <a:endParaRPr/>
          </a:p>
          <a:p>
            <a:pPr marL="457200" lvl="0" indent="-342900" algn="l" rtl="0">
              <a:spcBef>
                <a:spcPts val="0"/>
              </a:spcBef>
              <a:spcAft>
                <a:spcPts val="0"/>
              </a:spcAft>
              <a:buSzPts val="1800"/>
              <a:buChar char="●"/>
            </a:pPr>
            <a:r>
              <a:rPr lang="en"/>
              <a:t>Group 7 – children and young adults with significant behavioral needs</a:t>
            </a:r>
            <a:endParaRPr/>
          </a:p>
          <a:p>
            <a:pPr marL="457200" lvl="0" indent="-342900" algn="l" rtl="0">
              <a:spcBef>
                <a:spcPts val="0"/>
              </a:spcBef>
              <a:spcAft>
                <a:spcPts val="0"/>
              </a:spcAft>
              <a:buSzPts val="1800"/>
              <a:buChar char="●"/>
            </a:pPr>
            <a:r>
              <a:rPr lang="en"/>
              <a:t>Group 8 – Adults with significant behavioral needs leaving an institutional setting for the community</a:t>
            </a:r>
            <a:endParaRPr/>
          </a:p>
          <a:p>
            <a:pPr marL="45720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45025"/>
            <a:ext cx="8520600" cy="46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520"/>
              <a:t>Understanding Waivers</a:t>
            </a:r>
            <a:endParaRPr sz="2520"/>
          </a:p>
        </p:txBody>
      </p:sp>
      <p:sp>
        <p:nvSpPr>
          <p:cNvPr id="90" name="Google Shape;90;p19"/>
          <p:cNvSpPr txBox="1">
            <a:spLocks noGrp="1"/>
          </p:cNvSpPr>
          <p:nvPr>
            <p:ph type="body" idx="1"/>
          </p:nvPr>
        </p:nvSpPr>
        <p:spPr>
          <a:xfrm>
            <a:off x="311700" y="1152475"/>
            <a:ext cx="8520600" cy="36051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935"/>
              <a:buFont typeface="Arial"/>
              <a:buNone/>
            </a:pPr>
            <a:r>
              <a:rPr lang="en" sz="1830"/>
              <a:t>ECF CHOICES provides Long-Term Services and Supports through a Medicaid waiver.</a:t>
            </a:r>
            <a:endParaRPr sz="1830"/>
          </a:p>
          <a:p>
            <a:pPr marL="0" lvl="0" indent="0" algn="l" rtl="0">
              <a:lnSpc>
                <a:spcPct val="95000"/>
              </a:lnSpc>
              <a:spcBef>
                <a:spcPts val="1200"/>
              </a:spcBef>
              <a:spcAft>
                <a:spcPts val="0"/>
              </a:spcAft>
              <a:buSzPts val="935"/>
              <a:buNone/>
            </a:pPr>
            <a:r>
              <a:rPr lang="en" sz="1830"/>
              <a:t>A waiver means Medicaid has permission to provide services at home and in the community instead of in institutions.</a:t>
            </a:r>
            <a:endParaRPr sz="1830"/>
          </a:p>
          <a:p>
            <a:pPr marL="0" lvl="0" indent="0" algn="l" rtl="0">
              <a:lnSpc>
                <a:spcPct val="95000"/>
              </a:lnSpc>
              <a:spcBef>
                <a:spcPts val="1200"/>
              </a:spcBef>
              <a:spcAft>
                <a:spcPts val="0"/>
              </a:spcAft>
              <a:buClr>
                <a:schemeClr val="dk1"/>
              </a:buClr>
              <a:buSzPts val="935"/>
              <a:buFont typeface="Arial"/>
              <a:buNone/>
            </a:pPr>
            <a:r>
              <a:rPr lang="en" sz="1830"/>
              <a:t>Services may include:</a:t>
            </a:r>
            <a:endParaRPr sz="1830"/>
          </a:p>
          <a:p>
            <a:pPr marL="457200" lvl="0" indent="-344805" algn="l" rtl="0">
              <a:lnSpc>
                <a:spcPct val="95000"/>
              </a:lnSpc>
              <a:spcBef>
                <a:spcPts val="1200"/>
              </a:spcBef>
              <a:spcAft>
                <a:spcPts val="0"/>
              </a:spcAft>
              <a:buSzPts val="1830"/>
              <a:buChar char="●"/>
            </a:pPr>
            <a:r>
              <a:rPr lang="en" sz="1830"/>
              <a:t>Personal assistance</a:t>
            </a:r>
            <a:endParaRPr sz="1830"/>
          </a:p>
          <a:p>
            <a:pPr marL="457200" lvl="0" indent="-344805" algn="l" rtl="0">
              <a:lnSpc>
                <a:spcPct val="95000"/>
              </a:lnSpc>
              <a:spcBef>
                <a:spcPts val="0"/>
              </a:spcBef>
              <a:spcAft>
                <a:spcPts val="0"/>
              </a:spcAft>
              <a:buSzPts val="1830"/>
              <a:buChar char="●"/>
            </a:pPr>
            <a:r>
              <a:rPr lang="en" sz="1830"/>
              <a:t>Respite care</a:t>
            </a:r>
            <a:endParaRPr sz="1830"/>
          </a:p>
          <a:p>
            <a:pPr marL="457200" lvl="0" indent="-344805" algn="l" rtl="0">
              <a:lnSpc>
                <a:spcPct val="95000"/>
              </a:lnSpc>
              <a:spcBef>
                <a:spcPts val="0"/>
              </a:spcBef>
              <a:spcAft>
                <a:spcPts val="0"/>
              </a:spcAft>
              <a:buSzPts val="1830"/>
              <a:buChar char="●"/>
            </a:pPr>
            <a:r>
              <a:rPr lang="en" sz="1830"/>
              <a:t>Community participation supports</a:t>
            </a:r>
            <a:endParaRPr sz="1830"/>
          </a:p>
          <a:p>
            <a:pPr marL="457200" lvl="0" indent="-344805" algn="l" rtl="0">
              <a:lnSpc>
                <a:spcPct val="95000"/>
              </a:lnSpc>
              <a:spcBef>
                <a:spcPts val="0"/>
              </a:spcBef>
              <a:spcAft>
                <a:spcPts val="0"/>
              </a:spcAft>
              <a:buSzPts val="1830"/>
              <a:buChar char="●"/>
            </a:pPr>
            <a:r>
              <a:rPr lang="en" sz="1830"/>
              <a:t>Employment supports</a:t>
            </a:r>
            <a:endParaRPr sz="1830"/>
          </a:p>
          <a:p>
            <a:pPr marL="457200" lvl="0" indent="-344805" algn="l" rtl="0">
              <a:lnSpc>
                <a:spcPct val="95000"/>
              </a:lnSpc>
              <a:spcBef>
                <a:spcPts val="0"/>
              </a:spcBef>
              <a:spcAft>
                <a:spcPts val="0"/>
              </a:spcAft>
              <a:buSzPts val="1830"/>
              <a:buChar char="●"/>
            </a:pPr>
            <a:r>
              <a:rPr lang="en" sz="1830"/>
              <a:t>Behavioral supports</a:t>
            </a:r>
            <a:endParaRPr sz="1830"/>
          </a:p>
          <a:p>
            <a:pPr marL="0" lvl="0" indent="0" algn="l" rtl="0">
              <a:lnSpc>
                <a:spcPct val="95000"/>
              </a:lnSpc>
              <a:spcBef>
                <a:spcPts val="1200"/>
              </a:spcBef>
              <a:spcAft>
                <a:spcPts val="1200"/>
              </a:spcAft>
              <a:buSzPts val="935"/>
              <a:buNone/>
            </a:pPr>
            <a:endParaRPr sz="183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12657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The Role of the Managed Care Organization (MCO)</a:t>
            </a:r>
            <a:endParaRPr/>
          </a:p>
        </p:txBody>
      </p:sp>
      <p:sp>
        <p:nvSpPr>
          <p:cNvPr id="96" name="Google Shape;96;p20"/>
          <p:cNvSpPr txBox="1">
            <a:spLocks noGrp="1"/>
          </p:cNvSpPr>
          <p:nvPr>
            <p:ph type="body" idx="1"/>
          </p:nvPr>
        </p:nvSpPr>
        <p:spPr>
          <a:xfrm>
            <a:off x="311700" y="641375"/>
            <a:ext cx="8520600" cy="450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TennCare contracts with Managed Care Organizations (MCOs) to provide care and services.Your MCO is the first point of contact when you have questions about covered services or need help navigating the system.</a:t>
            </a:r>
            <a:endParaRPr/>
          </a:p>
          <a:p>
            <a:pPr marL="0" lvl="0" indent="0" algn="l" rtl="0">
              <a:spcBef>
                <a:spcPts val="1200"/>
              </a:spcBef>
              <a:spcAft>
                <a:spcPts val="0"/>
              </a:spcAft>
              <a:buClr>
                <a:schemeClr val="dk1"/>
              </a:buClr>
              <a:buSzPts val="1100"/>
              <a:buFont typeface="Arial"/>
              <a:buNone/>
            </a:pPr>
            <a:r>
              <a:rPr lang="en"/>
              <a:t>The three MCOs in Tennessee are:</a:t>
            </a:r>
            <a:endParaRPr/>
          </a:p>
          <a:p>
            <a:pPr marL="457200" lvl="0" indent="-342900" algn="l" rtl="0">
              <a:spcBef>
                <a:spcPts val="1200"/>
              </a:spcBef>
              <a:spcAft>
                <a:spcPts val="0"/>
              </a:spcAft>
              <a:buSzPts val="1800"/>
              <a:buChar char="●"/>
            </a:pPr>
            <a:r>
              <a:rPr lang="en"/>
              <a:t>BlueCare Tennessee</a:t>
            </a:r>
            <a:endParaRPr/>
          </a:p>
          <a:p>
            <a:pPr marL="457200" lvl="0" indent="-342900" algn="l" rtl="0">
              <a:spcBef>
                <a:spcPts val="0"/>
              </a:spcBef>
              <a:spcAft>
                <a:spcPts val="0"/>
              </a:spcAft>
              <a:buSzPts val="1800"/>
              <a:buChar char="●"/>
            </a:pPr>
            <a:r>
              <a:rPr lang="en"/>
              <a:t>UnitedHealthcare Community Plan</a:t>
            </a:r>
            <a:endParaRPr/>
          </a:p>
          <a:p>
            <a:pPr marL="457200" lvl="0" indent="-342900" algn="l" rtl="0">
              <a:spcBef>
                <a:spcPts val="0"/>
              </a:spcBef>
              <a:spcAft>
                <a:spcPts val="0"/>
              </a:spcAft>
              <a:buSzPts val="1800"/>
              <a:buChar char="●"/>
            </a:pPr>
            <a:r>
              <a:rPr lang="en"/>
              <a:t>Wellpoint Tennessee</a:t>
            </a:r>
            <a:endParaRPr/>
          </a:p>
          <a:p>
            <a:pPr marL="45720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520"/>
              <a:t>Every Family's Journey is Different</a:t>
            </a:r>
            <a:endParaRPr sz="2520"/>
          </a:p>
        </p:txBody>
      </p:sp>
      <p:sp>
        <p:nvSpPr>
          <p:cNvPr id="102" name="Google Shape;102;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t>There Is No One-Size-Fits-All Answer</a:t>
            </a:r>
            <a:endParaRPr/>
          </a:p>
          <a:p>
            <a:pPr marL="457200" lvl="0" indent="-342900" algn="l" rtl="0">
              <a:spcBef>
                <a:spcPts val="1200"/>
              </a:spcBef>
              <a:spcAft>
                <a:spcPts val="0"/>
              </a:spcAft>
              <a:buSzPts val="1800"/>
              <a:buChar char="●"/>
            </a:pPr>
            <a:r>
              <a:rPr lang="en"/>
              <a:t>Every person's needs and circumstances are unique.</a:t>
            </a:r>
            <a:endParaRPr/>
          </a:p>
          <a:p>
            <a:pPr marL="457200" lvl="0" indent="-342900" algn="l" rtl="0">
              <a:spcBef>
                <a:spcPts val="0"/>
              </a:spcBef>
              <a:spcAft>
                <a:spcPts val="0"/>
              </a:spcAft>
              <a:buSzPts val="1800"/>
              <a:buChar char="●"/>
            </a:pPr>
            <a:r>
              <a:rPr lang="en"/>
              <a:t>Eligibility for programs and services depends on financial, medical and other factors .</a:t>
            </a:r>
            <a:endParaRPr/>
          </a:p>
          <a:p>
            <a:pPr marL="457200" lvl="0" indent="-342900" algn="l" rtl="0">
              <a:spcBef>
                <a:spcPts val="0"/>
              </a:spcBef>
              <a:spcAft>
                <a:spcPts val="0"/>
              </a:spcAft>
              <a:buSzPts val="1800"/>
              <a:buChar char="●"/>
            </a:pPr>
            <a:r>
              <a:rPr lang="en"/>
              <a:t>Available resources and providers vary by factors</a:t>
            </a:r>
            <a:endParaRPr/>
          </a:p>
          <a:p>
            <a:pPr marL="457200" lvl="0" indent="-342900" algn="l" rtl="0">
              <a:spcBef>
                <a:spcPts val="0"/>
              </a:spcBef>
              <a:spcAft>
                <a:spcPts val="0"/>
              </a:spcAft>
              <a:buSzPts val="1800"/>
              <a:buChar char="●"/>
            </a:pPr>
            <a:r>
              <a:rPr lang="en"/>
              <a:t>What works for one family may not be the right fit for another.</a:t>
            </a:r>
            <a:endParaRPr/>
          </a:p>
          <a:p>
            <a:pPr marL="0" lvl="0" indent="0" algn="l" rtl="0">
              <a:spcBef>
                <a:spcPts val="1200"/>
              </a:spcBef>
              <a:spcAft>
                <a:spcPts val="12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Katie Beckett by the Numbers</a:t>
            </a:r>
            <a:endParaRPr/>
          </a:p>
          <a:p>
            <a:pPr marL="0" lvl="0" indent="0" algn="ctr" rtl="0">
              <a:spcBef>
                <a:spcPts val="0"/>
              </a:spcBef>
              <a:spcAft>
                <a:spcPts val="0"/>
              </a:spcAft>
              <a:buNone/>
            </a:pPr>
            <a:endParaRPr/>
          </a:p>
        </p:txBody>
      </p:sp>
      <p:sp>
        <p:nvSpPr>
          <p:cNvPr id="108" name="Google Shape;108;p22"/>
          <p:cNvSpPr txBox="1">
            <a:spLocks noGrp="1"/>
          </p:cNvSpPr>
          <p:nvPr>
            <p:ph type="body" idx="1"/>
          </p:nvPr>
        </p:nvSpPr>
        <p:spPr>
          <a:xfrm>
            <a:off x="311700" y="1557725"/>
            <a:ext cx="4260300" cy="16104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t>Part A</a:t>
            </a:r>
            <a:endParaRPr/>
          </a:p>
          <a:p>
            <a:pPr marL="457200" lvl="0" indent="-342900" algn="l" rtl="0">
              <a:spcBef>
                <a:spcPts val="1200"/>
              </a:spcBef>
              <a:spcAft>
                <a:spcPts val="0"/>
              </a:spcAft>
              <a:buSzPts val="1800"/>
              <a:buChar char="●"/>
            </a:pPr>
            <a:r>
              <a:rPr lang="en"/>
              <a:t>Current Enrolled : 287 </a:t>
            </a:r>
            <a:endParaRPr/>
          </a:p>
          <a:p>
            <a:pPr marL="457200" lvl="0" indent="-342900" algn="l" rtl="0">
              <a:spcBef>
                <a:spcPts val="0"/>
              </a:spcBef>
              <a:spcAft>
                <a:spcPts val="0"/>
              </a:spcAft>
              <a:buSzPts val="1800"/>
              <a:buChar char="●"/>
            </a:pPr>
            <a:r>
              <a:rPr lang="en"/>
              <a:t>On the waitlist: 46 </a:t>
            </a:r>
            <a:endParaRPr/>
          </a:p>
          <a:p>
            <a:pPr marL="0" lvl="0" indent="0" algn="l" rtl="0">
              <a:spcBef>
                <a:spcPts val="1200"/>
              </a:spcBef>
              <a:spcAft>
                <a:spcPts val="1200"/>
              </a:spcAft>
              <a:buClr>
                <a:schemeClr val="dk1"/>
              </a:buClr>
              <a:buSzPts val="1100"/>
              <a:buFont typeface="Arial"/>
              <a:buNone/>
            </a:pPr>
            <a:endParaRPr/>
          </a:p>
        </p:txBody>
      </p:sp>
      <p:sp>
        <p:nvSpPr>
          <p:cNvPr id="109" name="Google Shape;109;p22"/>
          <p:cNvSpPr txBox="1"/>
          <p:nvPr/>
        </p:nvSpPr>
        <p:spPr>
          <a:xfrm>
            <a:off x="444000" y="3426600"/>
            <a:ext cx="8520600" cy="9342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0"/>
              </a:spcBef>
              <a:spcAft>
                <a:spcPts val="0"/>
              </a:spcAft>
              <a:buNone/>
            </a:pPr>
            <a:r>
              <a:rPr lang="en" sz="1800">
                <a:solidFill>
                  <a:schemeClr val="dk2"/>
                </a:solidFill>
              </a:rPr>
              <a:t>No New slots are added this year.</a:t>
            </a:r>
            <a:endParaRPr sz="1800">
              <a:solidFill>
                <a:schemeClr val="dk2"/>
              </a:solidFill>
            </a:endParaRPr>
          </a:p>
          <a:p>
            <a:pPr marL="0" lvl="0" indent="0" algn="ctr" rtl="0">
              <a:lnSpc>
                <a:spcPct val="115000"/>
              </a:lnSpc>
              <a:spcBef>
                <a:spcPts val="1200"/>
              </a:spcBef>
              <a:spcAft>
                <a:spcPts val="1200"/>
              </a:spcAft>
              <a:buNone/>
            </a:pPr>
            <a:r>
              <a:rPr lang="en" sz="1800">
                <a:solidFill>
                  <a:schemeClr val="dk2"/>
                </a:solidFill>
              </a:rPr>
              <a:t>These numbers may change as people enroll and transition off the waitlist.</a:t>
            </a:r>
            <a:endParaRPr/>
          </a:p>
        </p:txBody>
      </p:sp>
      <p:sp>
        <p:nvSpPr>
          <p:cNvPr id="110" name="Google Shape;110;p22"/>
          <p:cNvSpPr txBox="1">
            <a:spLocks noGrp="1"/>
          </p:cNvSpPr>
          <p:nvPr>
            <p:ph type="body" idx="1"/>
          </p:nvPr>
        </p:nvSpPr>
        <p:spPr>
          <a:xfrm>
            <a:off x="4596300" y="1557713"/>
            <a:ext cx="4368300" cy="1610400"/>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a:t>Part B</a:t>
            </a:r>
            <a:endParaRPr/>
          </a:p>
          <a:p>
            <a:pPr marL="457200" lvl="0" indent="-342900" algn="l" rtl="0">
              <a:lnSpc>
                <a:spcPct val="100000"/>
              </a:lnSpc>
              <a:spcBef>
                <a:spcPts val="1200"/>
              </a:spcBef>
              <a:spcAft>
                <a:spcPts val="0"/>
              </a:spcAft>
              <a:buSzPts val="1800"/>
              <a:buChar char="●"/>
            </a:pPr>
            <a:r>
              <a:rPr lang="en"/>
              <a:t>Current enrollment: 4,680</a:t>
            </a:r>
            <a:endParaRPr/>
          </a:p>
          <a:p>
            <a:pPr marL="457200" lvl="0" indent="-342900" algn="l" rtl="0">
              <a:lnSpc>
                <a:spcPct val="100000"/>
              </a:lnSpc>
              <a:spcBef>
                <a:spcPts val="0"/>
              </a:spcBef>
              <a:spcAft>
                <a:spcPts val="0"/>
              </a:spcAft>
              <a:buSzPts val="1800"/>
              <a:buChar char="●"/>
            </a:pPr>
            <a:r>
              <a:rPr lang="en"/>
              <a:t>On the waitlist: 1,200</a:t>
            </a:r>
            <a:endParaRPr/>
          </a:p>
        </p:txBody>
      </p:sp>
      <p:sp>
        <p:nvSpPr>
          <p:cNvPr id="111" name="Google Shape;111;p22"/>
          <p:cNvSpPr txBox="1"/>
          <p:nvPr/>
        </p:nvSpPr>
        <p:spPr>
          <a:xfrm>
            <a:off x="1824000" y="948000"/>
            <a:ext cx="5472000" cy="50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chemeClr val="dk2"/>
                </a:solidFill>
              </a:rPr>
              <a:t>Current Program Updates</a:t>
            </a:r>
            <a:endParaRPr sz="23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ECF CHOICES</a:t>
            </a:r>
            <a:endParaRPr/>
          </a:p>
        </p:txBody>
      </p:sp>
      <p:sp>
        <p:nvSpPr>
          <p:cNvPr id="117" name="Google Shape;117;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Current Program Updates</a:t>
            </a:r>
            <a:endParaRPr/>
          </a:p>
          <a:p>
            <a:pPr marL="457200" lvl="0" indent="-342900" algn="l" rtl="0">
              <a:spcBef>
                <a:spcPts val="1200"/>
              </a:spcBef>
              <a:spcAft>
                <a:spcPts val="0"/>
              </a:spcAft>
              <a:buSzPts val="1800"/>
              <a:buChar char="●"/>
            </a:pPr>
            <a:r>
              <a:rPr lang="en"/>
              <a:t>Number of people enrolled: 6,405</a:t>
            </a:r>
            <a:endParaRPr/>
          </a:p>
          <a:p>
            <a:pPr marL="457200" lvl="0" indent="-342900" algn="l" rtl="0">
              <a:spcBef>
                <a:spcPts val="0"/>
              </a:spcBef>
              <a:spcAft>
                <a:spcPts val="0"/>
              </a:spcAft>
              <a:buSzPts val="1800"/>
              <a:buChar char="●"/>
            </a:pPr>
            <a:r>
              <a:rPr lang="en"/>
              <a:t>Number of people on the waitlist: 1,770</a:t>
            </a:r>
            <a:endParaRPr/>
          </a:p>
          <a:p>
            <a:pPr marL="0" lvl="0" indent="0" algn="l" rtl="0">
              <a:spcBef>
                <a:spcPts val="1200"/>
              </a:spcBef>
              <a:spcAft>
                <a:spcPts val="1200"/>
              </a:spcAft>
              <a:buNone/>
            </a:pPr>
            <a:endParaRPr/>
          </a:p>
        </p:txBody>
      </p:sp>
      <p:sp>
        <p:nvSpPr>
          <p:cNvPr id="118" name="Google Shape;118;p23"/>
          <p:cNvSpPr txBox="1"/>
          <p:nvPr/>
        </p:nvSpPr>
        <p:spPr>
          <a:xfrm>
            <a:off x="444000" y="2460775"/>
            <a:ext cx="8520600" cy="9342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0"/>
              </a:spcBef>
              <a:spcAft>
                <a:spcPts val="0"/>
              </a:spcAft>
              <a:buNone/>
            </a:pPr>
            <a:endParaRPr sz="1800">
              <a:solidFill>
                <a:schemeClr val="dk2"/>
              </a:solidFill>
            </a:endParaRPr>
          </a:p>
          <a:p>
            <a:pPr marL="0" lvl="0" indent="0" algn="ctr" rtl="0">
              <a:lnSpc>
                <a:spcPct val="115000"/>
              </a:lnSpc>
              <a:spcBef>
                <a:spcPts val="1200"/>
              </a:spcBef>
              <a:spcAft>
                <a:spcPts val="1200"/>
              </a:spcAft>
              <a:buNone/>
            </a:pPr>
            <a:r>
              <a:rPr lang="en" sz="1800">
                <a:solidFill>
                  <a:schemeClr val="dk2"/>
                </a:solidFill>
              </a:rPr>
              <a:t>The new state budget includes funding for 2,500 additional slots in ECF.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 How Do People Come Off the Waitlist?</a:t>
            </a:r>
            <a:endParaRPr/>
          </a:p>
        </p:txBody>
      </p:sp>
      <p:sp>
        <p:nvSpPr>
          <p:cNvPr id="124" name="Google Shape;124;p24"/>
          <p:cNvSpPr txBox="1">
            <a:spLocks noGrp="1"/>
          </p:cNvSpPr>
          <p:nvPr>
            <p:ph type="body" idx="1"/>
          </p:nvPr>
        </p:nvSpPr>
        <p:spPr>
          <a:xfrm>
            <a:off x="311700" y="1164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Clr>
                <a:schemeClr val="dk1"/>
              </a:buClr>
              <a:buSzPct val="61111"/>
              <a:buFont typeface="Arial"/>
              <a:buNone/>
            </a:pPr>
            <a:r>
              <a:rPr lang="en"/>
              <a:t>People may move off the waitlist when:</a:t>
            </a:r>
            <a:endParaRPr/>
          </a:p>
          <a:p>
            <a:pPr marL="457200" lvl="0" indent="-293211" algn="l" rtl="0">
              <a:spcBef>
                <a:spcPts val="1200"/>
              </a:spcBef>
              <a:spcAft>
                <a:spcPts val="0"/>
              </a:spcAft>
              <a:buClr>
                <a:schemeClr val="dk1"/>
              </a:buClr>
              <a:buSzPct val="61111"/>
              <a:buChar char="●"/>
            </a:pPr>
            <a:r>
              <a:rPr lang="en"/>
              <a:t>A child ages out of the program, creating an available slot</a:t>
            </a:r>
            <a:endParaRPr/>
          </a:p>
          <a:p>
            <a:pPr marL="457200" lvl="0" indent="-293211" algn="l" rtl="0">
              <a:spcBef>
                <a:spcPts val="0"/>
              </a:spcBef>
              <a:spcAft>
                <a:spcPts val="0"/>
              </a:spcAft>
              <a:buClr>
                <a:schemeClr val="dk1"/>
              </a:buClr>
              <a:buSzPct val="61111"/>
              <a:buChar char="●"/>
            </a:pPr>
            <a:r>
              <a:rPr lang="en"/>
              <a:t>An individual's medical or financial eligibility changes</a:t>
            </a:r>
            <a:endParaRPr/>
          </a:p>
          <a:p>
            <a:pPr marL="457200" lvl="0" indent="-293211" algn="l" rtl="0">
              <a:spcBef>
                <a:spcPts val="0"/>
              </a:spcBef>
              <a:spcAft>
                <a:spcPts val="0"/>
              </a:spcAft>
              <a:buClr>
                <a:schemeClr val="dk1"/>
              </a:buClr>
              <a:buSzPct val="61111"/>
              <a:buChar char="●"/>
            </a:pPr>
            <a:r>
              <a:rPr lang="en"/>
              <a:t>An individual is disenrolled</a:t>
            </a:r>
            <a:endParaRPr/>
          </a:p>
          <a:p>
            <a:pPr marL="0" lvl="0" indent="0" algn="l" rtl="0">
              <a:spcBef>
                <a:spcPts val="1200"/>
              </a:spcBef>
              <a:spcAft>
                <a:spcPts val="0"/>
              </a:spcAft>
              <a:buClr>
                <a:schemeClr val="dk1"/>
              </a:buClr>
              <a:buSzPct val="61111"/>
              <a:buFont typeface="Arial"/>
              <a:buNone/>
            </a:pPr>
            <a:r>
              <a:rPr lang="en"/>
              <a:t>No new KB slots have been added to the state budget this year. In most cases, families move off the waitlist only when an existing slot becomes available.</a:t>
            </a:r>
            <a:endParaRPr/>
          </a:p>
          <a:p>
            <a:pPr marL="0" lvl="0" indent="0" algn="l" rtl="0">
              <a:spcBef>
                <a:spcPts val="1200"/>
              </a:spcBef>
              <a:spcAft>
                <a:spcPts val="0"/>
              </a:spcAft>
              <a:buClr>
                <a:schemeClr val="dk1"/>
              </a:buClr>
              <a:buSzPct val="61111"/>
              <a:buFont typeface="Arial"/>
              <a:buNone/>
            </a:pPr>
            <a:r>
              <a:rPr lang="en"/>
              <a:t>For KB Part A, movement from the waitlist is based on severity of need. For KB Part B, the wait list operates on a first-come, first-served basis. </a:t>
            </a:r>
            <a:endParaRPr/>
          </a:p>
          <a:p>
            <a:pPr marL="0" lvl="0" indent="0" algn="l" rtl="0">
              <a:spcBef>
                <a:spcPts val="1200"/>
              </a:spcBef>
              <a:spcAft>
                <a:spcPts val="0"/>
              </a:spcAft>
              <a:buClr>
                <a:schemeClr val="dk1"/>
              </a:buClr>
              <a:buSzPct val="61111"/>
              <a:buFont typeface="Arial"/>
              <a:buNone/>
            </a:pPr>
            <a:r>
              <a:rPr lang="en"/>
              <a:t>ECF - Enrollment is based on a priority circumstances.</a:t>
            </a:r>
            <a:endParaRPr/>
          </a:p>
          <a:p>
            <a:pPr marL="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Current Challenges Families Are Reporting</a:t>
            </a:r>
            <a:endParaRPr/>
          </a:p>
        </p:txBody>
      </p:sp>
      <p:sp>
        <p:nvSpPr>
          <p:cNvPr id="130" name="Google Shape;130;p25"/>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a:t>Long waitlists</a:t>
            </a:r>
            <a:endParaRPr/>
          </a:p>
          <a:p>
            <a:pPr marL="457200" lvl="0" indent="-342900" algn="l" rtl="0">
              <a:spcBef>
                <a:spcPts val="0"/>
              </a:spcBef>
              <a:spcAft>
                <a:spcPts val="0"/>
              </a:spcAft>
              <a:buSzPts val="1800"/>
              <a:buChar char="●"/>
            </a:pPr>
            <a:r>
              <a:rPr lang="en"/>
              <a:t>Understanding eligibility decisions</a:t>
            </a:r>
            <a:endParaRPr/>
          </a:p>
          <a:p>
            <a:pPr marL="457200" lvl="0" indent="-342900" algn="l" rtl="0">
              <a:spcBef>
                <a:spcPts val="0"/>
              </a:spcBef>
              <a:spcAft>
                <a:spcPts val="0"/>
              </a:spcAft>
              <a:buSzPts val="1800"/>
              <a:buChar char="●"/>
            </a:pPr>
            <a:r>
              <a:rPr lang="en"/>
              <a:t>Redeterminations</a:t>
            </a:r>
            <a:endParaRPr/>
          </a:p>
          <a:p>
            <a:pPr marL="457200" lvl="0" indent="-342900" algn="l" rtl="0">
              <a:spcBef>
                <a:spcPts val="0"/>
              </a:spcBef>
              <a:spcAft>
                <a:spcPts val="0"/>
              </a:spcAft>
              <a:buSzPts val="1800"/>
              <a:buChar char="●"/>
            </a:pPr>
            <a:r>
              <a:rPr lang="en"/>
              <a:t>Navigating reimbursement processes</a:t>
            </a:r>
            <a:endParaRPr/>
          </a:p>
          <a:p>
            <a:pPr marL="457200" lvl="0" indent="-342900" algn="l" rtl="0">
              <a:spcBef>
                <a:spcPts val="0"/>
              </a:spcBef>
              <a:spcAft>
                <a:spcPts val="0"/>
              </a:spcAft>
              <a:buSzPts val="1800"/>
              <a:buChar char="●"/>
            </a:pPr>
            <a:r>
              <a:rPr lang="en"/>
              <a:t>Confusion about policies and guidance</a:t>
            </a:r>
            <a:endParaRPr/>
          </a:p>
          <a:p>
            <a:pPr marL="457200" lvl="0" indent="-342900" algn="l" rtl="0">
              <a:spcBef>
                <a:spcPts val="0"/>
              </a:spcBef>
              <a:spcAft>
                <a:spcPts val="0"/>
              </a:spcAft>
              <a:buSzPts val="1800"/>
              <a:buChar char="●"/>
            </a:pPr>
            <a:r>
              <a:rPr lang="en"/>
              <a:t>Limited provider availability</a:t>
            </a:r>
            <a:endParaRPr/>
          </a:p>
          <a:p>
            <a:pPr marL="457200" lvl="0" indent="-342900" algn="l" rtl="0">
              <a:spcBef>
                <a:spcPts val="0"/>
              </a:spcBef>
              <a:spcAft>
                <a:spcPts val="0"/>
              </a:spcAft>
              <a:buSzPts val="1800"/>
              <a:buChar char="●"/>
            </a:pPr>
            <a:r>
              <a:rPr lang="en"/>
              <a:t>Staffing shortages</a:t>
            </a:r>
            <a:endParaRPr/>
          </a:p>
          <a:p>
            <a:pPr marL="457200" lvl="0" indent="-342900" algn="l" rtl="0">
              <a:spcBef>
                <a:spcPts val="0"/>
              </a:spcBef>
              <a:spcAft>
                <a:spcPts val="0"/>
              </a:spcAft>
              <a:buSzPts val="1800"/>
              <a:buChar char="●"/>
            </a:pPr>
            <a:r>
              <a:rPr lang="en"/>
              <a:t>Communication barriers</a:t>
            </a:r>
            <a:endParaRPr/>
          </a:p>
          <a:p>
            <a:pPr marL="0" lvl="0" indent="0" algn="l" rtl="0">
              <a:spcBef>
                <a:spcPts val="120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Family Voices of Tennessee</a:t>
            </a:r>
            <a:endParaRPr/>
          </a:p>
        </p:txBody>
      </p:sp>
      <p:sp>
        <p:nvSpPr>
          <p:cNvPr id="136" name="Google Shape;136;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Clr>
                <a:schemeClr val="dk1"/>
              </a:buClr>
              <a:buSzPts val="1100"/>
              <a:buFont typeface="Arial"/>
              <a:buNone/>
            </a:pPr>
            <a:r>
              <a:rPr lang="en"/>
              <a:t>Family Voices of Tennessee helps support families by creating simple, easy-to-understand language and resources to help families better understand complex processes and navigate systems with confidence.</a:t>
            </a:r>
            <a:endParaRPr/>
          </a:p>
          <a:p>
            <a:pPr marL="457200" lvl="0" indent="-342900" algn="l" rtl="0">
              <a:spcBef>
                <a:spcPts val="1200"/>
              </a:spcBef>
              <a:spcAft>
                <a:spcPts val="0"/>
              </a:spcAft>
              <a:buSzPts val="1800"/>
              <a:buChar char="●"/>
            </a:pPr>
            <a:r>
              <a:rPr lang="en"/>
              <a:t>We educate.</a:t>
            </a:r>
            <a:endParaRPr/>
          </a:p>
          <a:p>
            <a:pPr marL="457200" lvl="0" indent="-342900" algn="l" rtl="0">
              <a:spcBef>
                <a:spcPts val="0"/>
              </a:spcBef>
              <a:spcAft>
                <a:spcPts val="0"/>
              </a:spcAft>
              <a:buSzPts val="1800"/>
              <a:buChar char="●"/>
            </a:pPr>
            <a:r>
              <a:rPr lang="en"/>
              <a:t>We organize.</a:t>
            </a:r>
            <a:endParaRPr/>
          </a:p>
          <a:p>
            <a:pPr marL="457200" lvl="0" indent="-342900" algn="l" rtl="0">
              <a:spcBef>
                <a:spcPts val="0"/>
              </a:spcBef>
              <a:spcAft>
                <a:spcPts val="0"/>
              </a:spcAft>
              <a:buSzPts val="1800"/>
              <a:buChar char="●"/>
            </a:pPr>
            <a:r>
              <a:rPr lang="en"/>
              <a:t>We listen to families.</a:t>
            </a:r>
            <a:endParaRPr/>
          </a:p>
          <a:p>
            <a:pPr marL="457200" lvl="0" indent="-342900" algn="l" rtl="0">
              <a:spcBef>
                <a:spcPts val="0"/>
              </a:spcBef>
              <a:spcAft>
                <a:spcPts val="0"/>
              </a:spcAft>
              <a:buSzPts val="1800"/>
              <a:buChar char="●"/>
            </a:pPr>
            <a:r>
              <a:rPr lang="en"/>
              <a:t>We identify systemic issues.</a:t>
            </a:r>
            <a:endParaRPr/>
          </a:p>
          <a:p>
            <a:pPr marL="457200" lvl="0" indent="-342900" algn="l" rtl="0">
              <a:spcBef>
                <a:spcPts val="0"/>
              </a:spcBef>
              <a:spcAft>
                <a:spcPts val="0"/>
              </a:spcAft>
              <a:buSzPts val="1800"/>
              <a:buChar char="●"/>
            </a:pPr>
            <a:r>
              <a:rPr lang="en"/>
              <a:t>We work for policy change.</a:t>
            </a:r>
            <a:endParaRPr/>
          </a:p>
          <a:p>
            <a:pPr marL="457200" lvl="0" indent="-342900" algn="l" rtl="0">
              <a:spcBef>
                <a:spcPts val="0"/>
              </a:spcBef>
              <a:spcAft>
                <a:spcPts val="0"/>
              </a:spcAft>
              <a:buSzPts val="1800"/>
              <a:buChar char="●"/>
            </a:pPr>
            <a:r>
              <a:rPr lang="en"/>
              <a:t>We elevate family voices.</a:t>
            </a:r>
            <a:endParaRPr/>
          </a:p>
          <a:p>
            <a:pPr marL="457200" lvl="0" indent="-342900" algn="l" rtl="0">
              <a:spcBef>
                <a:spcPts val="0"/>
              </a:spcBef>
              <a:spcAft>
                <a:spcPts val="0"/>
              </a:spcAft>
              <a:buSzPts val="1800"/>
              <a:buChar char="●"/>
            </a:pPr>
            <a:r>
              <a:rPr lang="en"/>
              <a:t>We partner with families  in advocacy.</a:t>
            </a:r>
            <a:endParaRPr/>
          </a:p>
          <a:p>
            <a:pPr marL="0" lvl="0" indent="0" algn="l" rtl="0">
              <a:spcBef>
                <a:spcPts val="1200"/>
              </a:spcBef>
              <a:spcAft>
                <a:spcPts val="12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298025"/>
            <a:ext cx="8520600" cy="5370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Who Are the Helpers?</a:t>
            </a:r>
            <a:endParaRPr/>
          </a:p>
        </p:txBody>
      </p:sp>
      <p:sp>
        <p:nvSpPr>
          <p:cNvPr id="142" name="Google Shape;142;p27"/>
          <p:cNvSpPr txBox="1">
            <a:spLocks noGrp="1"/>
          </p:cNvSpPr>
          <p:nvPr>
            <p:ph type="body" idx="1"/>
          </p:nvPr>
        </p:nvSpPr>
        <p:spPr>
          <a:xfrm>
            <a:off x="311700" y="902525"/>
            <a:ext cx="8520600" cy="3702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770"/>
              <a:buFont typeface="Arial"/>
              <a:buNone/>
            </a:pPr>
            <a:r>
              <a:rPr lang="en"/>
              <a:t>Your team may include:</a:t>
            </a:r>
            <a:endParaRPr/>
          </a:p>
          <a:p>
            <a:pPr marL="457200" lvl="0" indent="-342900" algn="l" rtl="0">
              <a:lnSpc>
                <a:spcPct val="95000"/>
              </a:lnSpc>
              <a:spcBef>
                <a:spcPts val="1200"/>
              </a:spcBef>
              <a:spcAft>
                <a:spcPts val="0"/>
              </a:spcAft>
              <a:buSzPts val="1800"/>
              <a:buChar char="●"/>
            </a:pPr>
            <a:r>
              <a:rPr lang="en"/>
              <a:t>Family Voices of Tennessee</a:t>
            </a:r>
            <a:endParaRPr/>
          </a:p>
          <a:p>
            <a:pPr marL="457200" lvl="0" indent="-342900" algn="l" rtl="0">
              <a:lnSpc>
                <a:spcPct val="95000"/>
              </a:lnSpc>
              <a:spcBef>
                <a:spcPts val="0"/>
              </a:spcBef>
              <a:spcAft>
                <a:spcPts val="0"/>
              </a:spcAft>
              <a:buSzPts val="1800"/>
              <a:buChar char="●"/>
            </a:pPr>
            <a:r>
              <a:rPr lang="en"/>
              <a:t>Support Coordinators</a:t>
            </a:r>
            <a:endParaRPr/>
          </a:p>
          <a:p>
            <a:pPr marL="457200" lvl="0" indent="-342900" algn="l" rtl="0">
              <a:lnSpc>
                <a:spcPct val="95000"/>
              </a:lnSpc>
              <a:spcBef>
                <a:spcPts val="0"/>
              </a:spcBef>
              <a:spcAft>
                <a:spcPts val="0"/>
              </a:spcAft>
              <a:buSzPts val="1800"/>
              <a:buChar char="●"/>
            </a:pPr>
            <a:r>
              <a:rPr lang="en"/>
              <a:t>Care Coordinators</a:t>
            </a:r>
            <a:endParaRPr/>
          </a:p>
          <a:p>
            <a:pPr marL="457200" lvl="0" indent="-342900" algn="l" rtl="0">
              <a:lnSpc>
                <a:spcPct val="95000"/>
              </a:lnSpc>
              <a:spcBef>
                <a:spcPts val="0"/>
              </a:spcBef>
              <a:spcAft>
                <a:spcPts val="0"/>
              </a:spcAft>
              <a:buSzPts val="1800"/>
              <a:buChar char="●"/>
            </a:pPr>
            <a:r>
              <a:rPr lang="en"/>
              <a:t>TennCare representatives</a:t>
            </a:r>
            <a:endParaRPr/>
          </a:p>
          <a:p>
            <a:pPr marL="457200" lvl="0" indent="-342900" algn="l" rtl="0">
              <a:lnSpc>
                <a:spcPct val="95000"/>
              </a:lnSpc>
              <a:spcBef>
                <a:spcPts val="0"/>
              </a:spcBef>
              <a:spcAft>
                <a:spcPts val="0"/>
              </a:spcAft>
              <a:buSzPts val="1800"/>
              <a:buChar char="●"/>
            </a:pPr>
            <a:r>
              <a:rPr lang="en"/>
              <a:t>DDA representatives</a:t>
            </a:r>
            <a:endParaRPr/>
          </a:p>
          <a:p>
            <a:pPr marL="457200" lvl="0" indent="-342900" algn="l" rtl="0">
              <a:lnSpc>
                <a:spcPct val="95000"/>
              </a:lnSpc>
              <a:spcBef>
                <a:spcPts val="0"/>
              </a:spcBef>
              <a:spcAft>
                <a:spcPts val="0"/>
              </a:spcAft>
              <a:buSzPts val="1800"/>
              <a:buChar char="●"/>
            </a:pPr>
            <a:r>
              <a:rPr lang="en"/>
              <a:t>MCO representatives</a:t>
            </a:r>
            <a:endParaRPr/>
          </a:p>
          <a:p>
            <a:pPr marL="457200" lvl="0" indent="-342900" algn="l" rtl="0">
              <a:lnSpc>
                <a:spcPct val="95000"/>
              </a:lnSpc>
              <a:spcBef>
                <a:spcPts val="0"/>
              </a:spcBef>
              <a:spcAft>
                <a:spcPts val="0"/>
              </a:spcAft>
              <a:buSzPts val="1800"/>
              <a:buChar char="●"/>
            </a:pPr>
            <a:r>
              <a:rPr lang="en"/>
              <a:t>Tennessee Disability Coalition</a:t>
            </a:r>
            <a:endParaRPr/>
          </a:p>
          <a:p>
            <a:pPr marL="457200" lvl="0" indent="-342900" algn="l" rtl="0">
              <a:lnSpc>
                <a:spcPct val="95000"/>
              </a:lnSpc>
              <a:spcBef>
                <a:spcPts val="0"/>
              </a:spcBef>
              <a:spcAft>
                <a:spcPts val="0"/>
              </a:spcAft>
              <a:buSzPts val="1800"/>
              <a:buChar char="●"/>
            </a:pPr>
            <a:r>
              <a:rPr lang="en"/>
              <a:t>Parent mentors</a:t>
            </a:r>
            <a:endParaRPr/>
          </a:p>
          <a:p>
            <a:pPr marL="457200" lvl="0" indent="-342900" algn="l" rtl="0">
              <a:lnSpc>
                <a:spcPct val="95000"/>
              </a:lnSpc>
              <a:spcBef>
                <a:spcPts val="0"/>
              </a:spcBef>
              <a:spcAft>
                <a:spcPts val="0"/>
              </a:spcAft>
              <a:buSzPts val="1800"/>
              <a:buChar char="●"/>
            </a:pPr>
            <a:r>
              <a:rPr lang="en"/>
              <a:t>Other families with lived experience</a:t>
            </a:r>
            <a:endParaRPr/>
          </a:p>
          <a:p>
            <a:pPr marL="457200" lvl="0" indent="-342900" algn="l" rtl="0">
              <a:lnSpc>
                <a:spcPct val="95000"/>
              </a:lnSpc>
              <a:spcBef>
                <a:spcPts val="0"/>
              </a:spcBef>
              <a:spcAft>
                <a:spcPts val="0"/>
              </a:spcAft>
              <a:buSzPts val="1800"/>
              <a:buChar char="●"/>
            </a:pPr>
            <a:r>
              <a:rPr lang="en"/>
              <a:t>Other organizations</a:t>
            </a:r>
            <a:endParaRPr/>
          </a:p>
          <a:p>
            <a:pPr marL="457200" lvl="0" indent="0" algn="l" rtl="0">
              <a:lnSpc>
                <a:spcPct val="95000"/>
              </a:lnSpc>
              <a:spcBef>
                <a:spcPts val="1200"/>
              </a:spcBef>
              <a:spcAft>
                <a:spcPts val="0"/>
              </a:spcAft>
              <a:buNone/>
            </a:pPr>
            <a:r>
              <a:rPr lang="en"/>
              <a:t>Together, we are stronger.</a:t>
            </a:r>
            <a:endParaRPr/>
          </a:p>
          <a:p>
            <a:pPr marL="0" lvl="0" indent="0" algn="l" rtl="0">
              <a:lnSpc>
                <a:spcPct val="95000"/>
              </a:lnSpc>
              <a:spcBef>
                <a:spcPts val="1200"/>
              </a:spcBef>
              <a:spcAft>
                <a:spcPts val="1200"/>
              </a:spcAft>
              <a:buSzPts val="77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When You Need Help-</a:t>
            </a:r>
            <a:endParaRPr/>
          </a:p>
        </p:txBody>
      </p:sp>
      <p:sp>
        <p:nvSpPr>
          <p:cNvPr id="148" name="Google Shape;14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Escalation Pathway</a:t>
            </a:r>
            <a:endParaRPr/>
          </a:p>
          <a:p>
            <a:pPr marL="457200" lvl="0" indent="-342900" algn="l" rtl="0">
              <a:spcBef>
                <a:spcPts val="1200"/>
              </a:spcBef>
              <a:spcAft>
                <a:spcPts val="0"/>
              </a:spcAft>
              <a:buSzPts val="1800"/>
              <a:buAutoNum type="arabicPeriod"/>
            </a:pPr>
            <a:r>
              <a:rPr lang="en"/>
              <a:t>Contact your assigned case manager or support coordinator.</a:t>
            </a:r>
            <a:endParaRPr/>
          </a:p>
          <a:p>
            <a:pPr marL="457200" lvl="0" indent="-342900" algn="l" rtl="0">
              <a:spcBef>
                <a:spcPts val="0"/>
              </a:spcBef>
              <a:spcAft>
                <a:spcPts val="0"/>
              </a:spcAft>
              <a:buSzPts val="1800"/>
              <a:buAutoNum type="arabicPeriod"/>
            </a:pPr>
            <a:r>
              <a:rPr lang="en"/>
              <a:t>Request supervisor involvement.</a:t>
            </a:r>
            <a:endParaRPr/>
          </a:p>
          <a:p>
            <a:pPr marL="457200" lvl="0" indent="-342900" algn="l" rtl="0">
              <a:spcBef>
                <a:spcPts val="0"/>
              </a:spcBef>
              <a:spcAft>
                <a:spcPts val="0"/>
              </a:spcAft>
              <a:buSzPts val="1800"/>
              <a:buAutoNum type="arabicPeriod"/>
            </a:pPr>
            <a:r>
              <a:rPr lang="en"/>
              <a:t>Contact DDA/TennCare program contact list.</a:t>
            </a:r>
            <a:endParaRPr/>
          </a:p>
          <a:p>
            <a:pPr marL="457200" lvl="0" indent="-342900" algn="l" rtl="0">
              <a:spcBef>
                <a:spcPts val="0"/>
              </a:spcBef>
              <a:spcAft>
                <a:spcPts val="0"/>
              </a:spcAft>
              <a:buSzPts val="1800"/>
              <a:buAutoNum type="arabicPeriod"/>
            </a:pPr>
            <a:r>
              <a:rPr lang="en"/>
              <a:t>Reach out to Family Voices of Tennessee.</a:t>
            </a:r>
            <a:endParaRPr/>
          </a:p>
          <a:p>
            <a:pPr marL="457200" lvl="0" indent="-342900" algn="l" rtl="0">
              <a:spcBef>
                <a:spcPts val="0"/>
              </a:spcBef>
              <a:spcAft>
                <a:spcPts val="0"/>
              </a:spcAft>
              <a:buSzPts val="1800"/>
              <a:buAutoNum type="arabicPeriod"/>
            </a:pPr>
            <a:r>
              <a:rPr lang="en"/>
              <a:t>Utilize grievance or appeal processes when appropriate.</a:t>
            </a:r>
            <a:endParaRPr/>
          </a:p>
          <a:p>
            <a:pPr marL="457200" lvl="0" indent="-342900" algn="l" rtl="0">
              <a:spcBef>
                <a:spcPts val="0"/>
              </a:spcBef>
              <a:spcAft>
                <a:spcPts val="0"/>
              </a:spcAft>
              <a:buSzPts val="1800"/>
              <a:buAutoNum type="arabicPeriod"/>
            </a:pPr>
            <a:r>
              <a:rPr lang="en"/>
              <a:t>Seek support from advocacy organizations.</a:t>
            </a:r>
            <a:endParaRPr/>
          </a:p>
          <a:p>
            <a:pPr marL="0" lvl="0" indent="0" algn="l" rtl="0">
              <a:spcBef>
                <a:spcPts val="1200"/>
              </a:spcBef>
              <a:spcAft>
                <a:spcPts val="0"/>
              </a:spcAft>
              <a:buClr>
                <a:schemeClr val="dk1"/>
              </a:buClr>
              <a:buSzPts val="1100"/>
              <a:buFont typeface="Arial"/>
              <a:buNone/>
            </a:pPr>
            <a:r>
              <a:rPr lang="en"/>
              <a:t>Knowing where to turn can make a difference.</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t>How to Learn More - </a:t>
            </a:r>
            <a:endParaRPr/>
          </a:p>
        </p:txBody>
      </p:sp>
      <p:sp>
        <p:nvSpPr>
          <p:cNvPr id="154" name="Google Shape;15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Clr>
                <a:schemeClr val="dk1"/>
              </a:buClr>
              <a:buSzPts val="1100"/>
              <a:buFont typeface="Arial"/>
              <a:buNone/>
            </a:pPr>
            <a:r>
              <a:rPr lang="en"/>
              <a:t>Stay connected through:</a:t>
            </a:r>
            <a:endParaRPr/>
          </a:p>
          <a:p>
            <a:pPr marL="457200" lvl="0" indent="-342900" algn="l" rtl="0">
              <a:spcBef>
                <a:spcPts val="1200"/>
              </a:spcBef>
              <a:spcAft>
                <a:spcPts val="0"/>
              </a:spcAft>
              <a:buSzPts val="1800"/>
              <a:buChar char="●"/>
            </a:pPr>
            <a:r>
              <a:rPr lang="en"/>
              <a:t>Family Voices of Tennessee resources</a:t>
            </a:r>
            <a:endParaRPr/>
          </a:p>
          <a:p>
            <a:pPr marL="457200" lvl="0" indent="-342900" algn="l" rtl="0">
              <a:spcBef>
                <a:spcPts val="0"/>
              </a:spcBef>
              <a:spcAft>
                <a:spcPts val="0"/>
              </a:spcAft>
              <a:buSzPts val="1800"/>
              <a:buChar char="●"/>
            </a:pPr>
            <a:r>
              <a:rPr lang="en"/>
              <a:t>Facebook support groups</a:t>
            </a:r>
            <a:endParaRPr/>
          </a:p>
          <a:p>
            <a:pPr marL="457200" lvl="0" indent="-342900" algn="l" rtl="0">
              <a:spcBef>
                <a:spcPts val="0"/>
              </a:spcBef>
              <a:spcAft>
                <a:spcPts val="0"/>
              </a:spcAft>
              <a:buSzPts val="1800"/>
              <a:buChar char="●"/>
            </a:pPr>
            <a:r>
              <a:rPr lang="en"/>
              <a:t>Educational webinars</a:t>
            </a:r>
            <a:endParaRPr/>
          </a:p>
          <a:p>
            <a:pPr marL="457200" lvl="0" indent="-342900" algn="l" rtl="0">
              <a:spcBef>
                <a:spcPts val="0"/>
              </a:spcBef>
              <a:spcAft>
                <a:spcPts val="0"/>
              </a:spcAft>
              <a:buSzPts val="1800"/>
              <a:buChar char="●"/>
            </a:pPr>
            <a:r>
              <a:rPr lang="en"/>
              <a:t>Community events</a:t>
            </a:r>
            <a:endParaRPr/>
          </a:p>
          <a:p>
            <a:pPr marL="457200" lvl="0" indent="-342900" algn="l" rtl="0">
              <a:spcBef>
                <a:spcPts val="0"/>
              </a:spcBef>
              <a:spcAft>
                <a:spcPts val="0"/>
              </a:spcAft>
              <a:buSzPts val="1800"/>
              <a:buChar char="●"/>
            </a:pPr>
            <a:r>
              <a:rPr lang="en"/>
              <a:t>Quarterly Advisory Council Calls</a:t>
            </a:r>
            <a:endParaRPr/>
          </a:p>
          <a:p>
            <a:pPr marL="457200" lvl="0" indent="-342900" algn="l" rtl="0">
              <a:spcBef>
                <a:spcPts val="0"/>
              </a:spcBef>
              <a:spcAft>
                <a:spcPts val="0"/>
              </a:spcAft>
              <a:buSzPts val="1800"/>
              <a:buChar char="●"/>
            </a:pPr>
            <a:r>
              <a:rPr lang="en"/>
              <a:t>Family trainings and workshops</a:t>
            </a:r>
            <a:endParaRPr/>
          </a:p>
          <a:p>
            <a:pPr marL="0" lvl="0" indent="0" algn="l" rtl="0">
              <a:spcBef>
                <a:spcPts val="1200"/>
              </a:spcBef>
              <a:spcAft>
                <a:spcPts val="0"/>
              </a:spcAft>
              <a:buClr>
                <a:schemeClr val="dk1"/>
              </a:buClr>
              <a:buSzPts val="1100"/>
              <a:buFont typeface="Arial"/>
              <a:buNone/>
            </a:pPr>
            <a:r>
              <a:rPr lang="en"/>
              <a:t>The more informed you are, the stronger your advocacy becomes.</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Get Connected </a:t>
            </a:r>
            <a:endParaRPr/>
          </a:p>
        </p:txBody>
      </p:sp>
      <p:sp>
        <p:nvSpPr>
          <p:cNvPr id="160" name="Google Shape;160;p30"/>
          <p:cNvSpPr txBox="1"/>
          <p:nvPr/>
        </p:nvSpPr>
        <p:spPr>
          <a:xfrm>
            <a:off x="3387600" y="1745713"/>
            <a:ext cx="5444700" cy="1812900"/>
          </a:xfrm>
          <a:prstGeom prst="rect">
            <a:avLst/>
          </a:prstGeom>
          <a:noFill/>
          <a:ln>
            <a:noFill/>
          </a:ln>
        </p:spPr>
        <p:txBody>
          <a:bodyPr spcFirstLastPara="1" wrap="square" lIns="91425" tIns="91425" rIns="91425" bIns="91425" anchor="ctr" anchorCtr="0">
            <a:normAutofit/>
          </a:bodyPr>
          <a:lstStyle/>
          <a:p>
            <a:pPr marL="457200" lvl="0" indent="-342900" algn="l" rtl="0">
              <a:spcBef>
                <a:spcPts val="0"/>
              </a:spcBef>
              <a:spcAft>
                <a:spcPts val="0"/>
              </a:spcAft>
              <a:buSzPts val="1800"/>
              <a:buChar char="●"/>
            </a:pPr>
            <a:r>
              <a:rPr lang="en" sz="1800"/>
              <a:t>Go to our website FamilyVoicesTN.org</a:t>
            </a:r>
            <a:endParaRPr sz="1800"/>
          </a:p>
          <a:p>
            <a:pPr marL="457200" lvl="0" indent="-342900" algn="l" rtl="0">
              <a:spcBef>
                <a:spcPts val="0"/>
              </a:spcBef>
              <a:spcAft>
                <a:spcPts val="0"/>
              </a:spcAft>
              <a:buSzPts val="1800"/>
              <a:buChar char="●"/>
            </a:pPr>
            <a:r>
              <a:rPr lang="en" sz="1800"/>
              <a:t>Go to “get connected”</a:t>
            </a:r>
            <a:endParaRPr sz="1800"/>
          </a:p>
          <a:p>
            <a:pPr marL="457200" lvl="0" indent="-342900" algn="l" rtl="0">
              <a:spcBef>
                <a:spcPts val="0"/>
              </a:spcBef>
              <a:spcAft>
                <a:spcPts val="0"/>
              </a:spcAft>
              <a:buSzPts val="1800"/>
              <a:buChar char="●"/>
            </a:pPr>
            <a:r>
              <a:rPr lang="en" sz="1800"/>
              <a:t>Complete the brief referral form</a:t>
            </a:r>
            <a:endParaRPr sz="1800"/>
          </a:p>
        </p:txBody>
      </p:sp>
      <p:pic>
        <p:nvPicPr>
          <p:cNvPr id="161" name="Google Shape;161;p30" title="image.png"/>
          <p:cNvPicPr preferRelativeResize="0"/>
          <p:nvPr/>
        </p:nvPicPr>
        <p:blipFill>
          <a:blip r:embed="rId3">
            <a:alphaModFix/>
          </a:blip>
          <a:stretch>
            <a:fillRect/>
          </a:stretch>
        </p:blipFill>
        <p:spPr>
          <a:xfrm>
            <a:off x="905050" y="1536625"/>
            <a:ext cx="2332325" cy="2332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t>Katie Beckett Community of Support</a:t>
            </a:r>
            <a:endParaRPr b="1"/>
          </a:p>
        </p:txBody>
      </p:sp>
      <p:pic>
        <p:nvPicPr>
          <p:cNvPr id="167" name="Google Shape;167;p31"/>
          <p:cNvPicPr preferRelativeResize="0"/>
          <p:nvPr/>
        </p:nvPicPr>
        <p:blipFill>
          <a:blip r:embed="rId3">
            <a:alphaModFix/>
          </a:blip>
          <a:stretch>
            <a:fillRect/>
          </a:stretch>
        </p:blipFill>
        <p:spPr>
          <a:xfrm>
            <a:off x="6123700" y="1621262"/>
            <a:ext cx="2222925" cy="2222925"/>
          </a:xfrm>
          <a:prstGeom prst="rect">
            <a:avLst/>
          </a:prstGeom>
          <a:noFill/>
          <a:ln>
            <a:noFill/>
          </a:ln>
        </p:spPr>
      </p:pic>
      <p:pic>
        <p:nvPicPr>
          <p:cNvPr id="168" name="Google Shape;168;p31"/>
          <p:cNvPicPr preferRelativeResize="0"/>
          <p:nvPr/>
        </p:nvPicPr>
        <p:blipFill>
          <a:blip r:embed="rId4">
            <a:alphaModFix/>
          </a:blip>
          <a:stretch>
            <a:fillRect/>
          </a:stretch>
        </p:blipFill>
        <p:spPr>
          <a:xfrm>
            <a:off x="496275" y="1327302"/>
            <a:ext cx="5385974" cy="2810805"/>
          </a:xfrm>
          <a:prstGeom prst="rect">
            <a:avLst/>
          </a:prstGeom>
          <a:noFill/>
          <a:ln>
            <a:noFill/>
          </a:ln>
        </p:spPr>
      </p:pic>
      <p:pic>
        <p:nvPicPr>
          <p:cNvPr id="169" name="Google Shape;169;p31" descr="a blue circle with a white f in the middle (Provided by Tenor)"/>
          <p:cNvPicPr preferRelativeResize="0"/>
          <p:nvPr/>
        </p:nvPicPr>
        <p:blipFill>
          <a:blip r:embed="rId5">
            <a:alphaModFix/>
          </a:blip>
          <a:stretch>
            <a:fillRect/>
          </a:stretch>
        </p:blipFill>
        <p:spPr>
          <a:xfrm>
            <a:off x="7088800" y="76775"/>
            <a:ext cx="1743500" cy="1315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2"/>
          <p:cNvSpPr txBox="1"/>
          <p:nvPr/>
        </p:nvSpPr>
        <p:spPr>
          <a:xfrm>
            <a:off x="1706700" y="444475"/>
            <a:ext cx="57306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1" i="0" u="none" strike="noStrike" cap="none">
                <a:solidFill>
                  <a:schemeClr val="dk1"/>
                </a:solidFill>
                <a:latin typeface="Corbel"/>
                <a:ea typeface="Corbel"/>
                <a:cs typeface="Corbel"/>
                <a:sym typeface="Corbel"/>
              </a:rPr>
              <a:t>Wh</a:t>
            </a:r>
            <a:r>
              <a:rPr lang="en" sz="2800" b="1">
                <a:solidFill>
                  <a:schemeClr val="dk1"/>
                </a:solidFill>
                <a:latin typeface="Corbel"/>
                <a:ea typeface="Corbel"/>
                <a:cs typeface="Corbel"/>
                <a:sym typeface="Corbel"/>
              </a:rPr>
              <a:t>ere Can Families Find Support?</a:t>
            </a:r>
            <a:r>
              <a:rPr lang="en" sz="2800" b="1" i="0" u="none" strike="noStrike" cap="none">
                <a:solidFill>
                  <a:schemeClr val="dk1"/>
                </a:solidFill>
                <a:latin typeface="Corbel"/>
                <a:ea typeface="Corbel"/>
                <a:cs typeface="Corbel"/>
                <a:sym typeface="Corbel"/>
              </a:rPr>
              <a:t> </a:t>
            </a:r>
            <a:endParaRPr sz="2800" b="0" i="0" u="none" strike="noStrike" cap="none">
              <a:solidFill>
                <a:schemeClr val="dk1"/>
              </a:solidFill>
              <a:latin typeface="Corbel"/>
              <a:ea typeface="Corbel"/>
              <a:cs typeface="Corbel"/>
              <a:sym typeface="Corbel"/>
            </a:endParaRPr>
          </a:p>
        </p:txBody>
      </p:sp>
      <p:pic>
        <p:nvPicPr>
          <p:cNvPr id="175" name="Google Shape;175;p32"/>
          <p:cNvPicPr preferRelativeResize="0"/>
          <p:nvPr/>
        </p:nvPicPr>
        <p:blipFill>
          <a:blip r:embed="rId3">
            <a:alphaModFix/>
          </a:blip>
          <a:stretch>
            <a:fillRect/>
          </a:stretch>
        </p:blipFill>
        <p:spPr>
          <a:xfrm>
            <a:off x="3398638" y="1557963"/>
            <a:ext cx="2104725" cy="2104749"/>
          </a:xfrm>
          <a:prstGeom prst="rect">
            <a:avLst/>
          </a:prstGeom>
          <a:noFill/>
          <a:ln>
            <a:noFill/>
          </a:ln>
        </p:spPr>
      </p:pic>
      <p:sp>
        <p:nvSpPr>
          <p:cNvPr id="176" name="Google Shape;176;p32"/>
          <p:cNvSpPr txBox="1"/>
          <p:nvPr/>
        </p:nvSpPr>
        <p:spPr>
          <a:xfrm>
            <a:off x="3507363" y="3753550"/>
            <a:ext cx="2207400" cy="2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ECF Middle TN Group</a:t>
            </a:r>
            <a:endParaRPr sz="1500" b="1">
              <a:solidFill>
                <a:schemeClr val="dk1"/>
              </a:solidFill>
            </a:endParaRPr>
          </a:p>
        </p:txBody>
      </p:sp>
      <p:pic>
        <p:nvPicPr>
          <p:cNvPr id="177" name="Google Shape;177;p32"/>
          <p:cNvPicPr preferRelativeResize="0"/>
          <p:nvPr/>
        </p:nvPicPr>
        <p:blipFill>
          <a:blip r:embed="rId4">
            <a:alphaModFix/>
          </a:blip>
          <a:stretch>
            <a:fillRect/>
          </a:stretch>
        </p:blipFill>
        <p:spPr>
          <a:xfrm>
            <a:off x="410600" y="1557975"/>
            <a:ext cx="2104725" cy="2104725"/>
          </a:xfrm>
          <a:prstGeom prst="rect">
            <a:avLst/>
          </a:prstGeom>
          <a:noFill/>
          <a:ln>
            <a:noFill/>
          </a:ln>
        </p:spPr>
      </p:pic>
      <p:sp>
        <p:nvSpPr>
          <p:cNvPr id="178" name="Google Shape;178;p32"/>
          <p:cNvSpPr txBox="1"/>
          <p:nvPr/>
        </p:nvSpPr>
        <p:spPr>
          <a:xfrm>
            <a:off x="514525" y="3753550"/>
            <a:ext cx="2207400" cy="2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ECF East TN Group</a:t>
            </a:r>
            <a:endParaRPr sz="1500" b="1">
              <a:solidFill>
                <a:schemeClr val="dk1"/>
              </a:solidFill>
            </a:endParaRPr>
          </a:p>
        </p:txBody>
      </p:sp>
      <p:pic>
        <p:nvPicPr>
          <p:cNvPr id="179" name="Google Shape;179;p32"/>
          <p:cNvPicPr preferRelativeResize="0"/>
          <p:nvPr/>
        </p:nvPicPr>
        <p:blipFill>
          <a:blip r:embed="rId5">
            <a:alphaModFix/>
          </a:blip>
          <a:stretch>
            <a:fillRect/>
          </a:stretch>
        </p:blipFill>
        <p:spPr>
          <a:xfrm>
            <a:off x="6386675" y="1557975"/>
            <a:ext cx="2104725" cy="2104725"/>
          </a:xfrm>
          <a:prstGeom prst="rect">
            <a:avLst/>
          </a:prstGeom>
          <a:noFill/>
          <a:ln>
            <a:noFill/>
          </a:ln>
        </p:spPr>
      </p:pic>
      <p:sp>
        <p:nvSpPr>
          <p:cNvPr id="180" name="Google Shape;180;p32"/>
          <p:cNvSpPr txBox="1"/>
          <p:nvPr/>
        </p:nvSpPr>
        <p:spPr>
          <a:xfrm>
            <a:off x="6500200" y="3753550"/>
            <a:ext cx="2207400" cy="2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ECF West TN Group</a:t>
            </a:r>
            <a:endParaRPr sz="1500" b="1">
              <a:solidFill>
                <a:schemeClr val="dk1"/>
              </a:solidFill>
            </a:endParaRPr>
          </a:p>
        </p:txBody>
      </p:sp>
      <p:pic>
        <p:nvPicPr>
          <p:cNvPr id="181" name="Google Shape;181;p32" descr="a blue circle with a white f in the middle (Provided by Tenor)"/>
          <p:cNvPicPr preferRelativeResize="0"/>
          <p:nvPr/>
        </p:nvPicPr>
        <p:blipFill>
          <a:blip r:embed="rId6">
            <a:alphaModFix/>
          </a:blip>
          <a:stretch>
            <a:fillRect/>
          </a:stretch>
        </p:blipFill>
        <p:spPr>
          <a:xfrm>
            <a:off x="7000900" y="62100"/>
            <a:ext cx="1706700" cy="12879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3"/>
          <p:cNvSpPr txBox="1">
            <a:spLocks noGrp="1"/>
          </p:cNvSpPr>
          <p:nvPr>
            <p:ph type="title"/>
          </p:nvPr>
        </p:nvSpPr>
        <p:spPr>
          <a:xfrm>
            <a:off x="311700" y="1106125"/>
            <a:ext cx="8520600" cy="19635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8000"/>
              <a:t>Thank You </a:t>
            </a:r>
            <a:endParaRPr sz="8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1019</Words>
  <Application>Microsoft Macintosh PowerPoint</Application>
  <PresentationFormat>On-screen Show (16:9)</PresentationFormat>
  <Paragraphs>152</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Corbel</vt:lpstr>
      <vt:lpstr>Arial</vt:lpstr>
      <vt:lpstr>Simple Light</vt:lpstr>
      <vt:lpstr>Navigating the Katie Beckett &amp; ECF CHOICES Programs - updates &amp; resources</vt:lpstr>
      <vt:lpstr>Get to Know Medicaid!</vt:lpstr>
      <vt:lpstr>The Katie Beckett Waiver</vt:lpstr>
      <vt:lpstr>What is Katie Beckett?</vt:lpstr>
      <vt:lpstr>Katie Beckett and TennCare</vt:lpstr>
      <vt:lpstr>ECF CHOICES</vt:lpstr>
      <vt:lpstr>Understanding Waivers</vt:lpstr>
      <vt:lpstr>The Role of the Managed Care Organization (MCO)</vt:lpstr>
      <vt:lpstr>Every Family's Journey is Different</vt:lpstr>
      <vt:lpstr>Katie Beckett by the Numbers </vt:lpstr>
      <vt:lpstr>ECF CHOICES</vt:lpstr>
      <vt:lpstr> How Do People Come Off the Waitlist?</vt:lpstr>
      <vt:lpstr>Current Challenges Families Are Reporting</vt:lpstr>
      <vt:lpstr>Family Voices of Tennessee</vt:lpstr>
      <vt:lpstr>Who Are the Helpers?</vt:lpstr>
      <vt:lpstr>When You Need Help-</vt:lpstr>
      <vt:lpstr>How to Learn More - </vt:lpstr>
      <vt:lpstr>Get Connected </vt:lpstr>
      <vt:lpstr>Katie Beckett Community of Support</vt:lpstr>
      <vt:lpstr>PowerPoint Presentation</vt:lpstr>
      <vt:lpstr>Thank You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Navigating the Katie Beckett &amp; ECF CHOICES Programs - updates &amp; resources</dc:title>
  <cp:lastModifiedBy>Microsoft Office User</cp:lastModifiedBy>
  <cp:revision>1</cp:revision>
  <cp:lastPrinted>2026-06-23T17:13:13Z</cp:lastPrinted>
  <dcterms:modified xsi:type="dcterms:W3CDTF">2026-06-23T17:13:16Z</dcterms:modified>
</cp:coreProperties>
</file>