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36688-3774-4B8A-91CE-363E8CC8E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D1F218-D286-4232-9962-7BCBC1FBD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B1A1-C0D9-4DB3-A237-F04DEE78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34CF9-EB26-4C84-82DE-69F1D49FD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A2C68-E764-4583-91FC-3641A740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0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5C91-886C-4145-B147-8087630DF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2F771-E1F7-4227-9AA9-865EE66E5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3CB44-AED2-46B3-B883-3AB4A8045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A1E63-C104-4334-8EA8-3BE3F285D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B8F05-9BF1-413A-8CDC-6DFFB2F21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63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ADED-9F73-4743-9F98-CE5304E77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BA0BE-EF25-4E06-89A1-D064F8A7D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74E73-2D72-4D5D-B4B9-1B6B6775A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A8F4C-9211-4B62-B5EE-4A9C6258D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0ACD0-9DEA-4DA0-804E-DFCA82C9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8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A787-1DD4-4EFF-96A5-1BD982F0F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D4BD8-7C83-4FFE-A8ED-BF4910ED6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96184-AFF0-4F25-9748-9C12712CA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47120-018D-4501-A6EA-C75081332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050A1-4C70-4BA5-813E-B8A92C9A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C0590-F0A7-4016-BEED-68720626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4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98273-93A5-4378-BE54-58D54B0B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0831D-E90C-477F-8A39-FC6EE8072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066D8-66E2-4EA1-82F7-265C82A9C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75E1C1-1545-4E8E-8ECB-906D58388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71C229-C319-47C0-BD76-F2A1737335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D865E-8703-4E37-95D0-FC5C11CDF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FDE0E9-17CF-46F4-A0DA-B32CE5707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467DB2-FAF8-4303-B3B7-5947E3348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4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E3465-E102-492D-BFFC-C9311826F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79E69-C2AD-4EE3-8CFA-9A53B4F2F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FF1EAC-6D0B-4421-9484-FFC65AF24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D98EA-7F81-45F9-98E5-C801F7693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BE444-60A6-4AEE-9817-19545F0E8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5271F2-F840-44E6-91BA-DF9D8CF84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2D090-E4B7-4AAA-B075-D7D57D34C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46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BDE0-F5CA-4537-92CE-14E844834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89D60-8E78-4191-9ED4-CCD721708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6586D-E2CC-4966-8A22-B0C51B66C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C6BA1-E70F-4184-966C-4E422449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2066C-6B03-43B1-9094-949AD67A4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AC7FF-E055-47ED-B125-C6AAE393F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8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F54F-6CB0-4B97-9F5B-408AE1E8F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158B79-B693-440F-9BCD-694DFCE1D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D0945-76F8-4ACB-B0AA-EE1EEB25B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3B0A98-90D7-41F5-897F-FE6A0A12B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E1A8F-8D1D-47E4-ACA2-9FADD6FD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58829-A677-47DC-9144-E6A960D3C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28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CF491-E1AF-426A-8A78-507082F67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AF9737-380C-4DBF-9485-656BA9AAF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FBE7-9893-4EA9-B0E4-D0897E7ED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66776-4809-4602-B693-EDFDF903A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3EAF9-0647-4537-AA42-026B2C53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04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4BDA86-F128-4843-B658-076C2B23C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975E6-1494-445D-AF95-913ADF463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7D241-B0CF-413F-96DC-73DA4B44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B18AE-6A43-474F-98B8-250C7432E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00E4C-B8F6-48AA-B242-91ADC2FFA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5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13ACC-F96C-499A-BFC9-30E81B2D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1A172-C041-4B40-AF9F-5FF821CA6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FC4AA-D04A-4F05-822B-BA63CC7B84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BEF9E-3A7B-46FB-BD96-8908CC474B6D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7E47B-B857-401A-A33C-031B57D32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732AF-E2DA-4F3C-9983-939380B22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1402C-8667-40B4-A222-483D639B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3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form.jotform.com/220374738942159" TargetMode="External"/><Relationship Id="rId4" Type="http://schemas.openxmlformats.org/officeDocument/2006/relationships/hyperlink" Target="https://form.jotform.com/2203751570931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C83BC-B24E-411C-8A4D-8EA59081C7A3}"/>
              </a:ext>
            </a:extLst>
          </p:cNvPr>
          <p:cNvSpPr txBox="1"/>
          <p:nvPr/>
        </p:nvSpPr>
        <p:spPr>
          <a:xfrm>
            <a:off x="1686560" y="623019"/>
            <a:ext cx="86156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Verdana" panose="020B0604030504040204" pitchFamily="34" charset="0"/>
                <a:ea typeface="Verdana" panose="020B0604030504040204" pitchFamily="34" charset="0"/>
              </a:rPr>
              <a:t>Serving On</a:t>
            </a:r>
          </a:p>
          <a:p>
            <a:pPr algn="ctr"/>
            <a:r>
              <a:rPr lang="en-US" sz="8800" dirty="0">
                <a:latin typeface="Verdana" panose="020B0604030504040204" pitchFamily="34" charset="0"/>
                <a:ea typeface="Verdana" panose="020B0604030504040204" pitchFamily="34" charset="0"/>
              </a:rPr>
              <a:t>Groups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B872E2-611F-40F3-B0AB-1C127F2689EE}"/>
              </a:ext>
            </a:extLst>
          </p:cNvPr>
          <p:cNvSpPr txBox="1"/>
          <p:nvPr/>
        </p:nvSpPr>
        <p:spPr>
          <a:xfrm>
            <a:off x="2611120" y="3998786"/>
            <a:ext cx="6766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Tonya Bowman &amp; Chrissy Hood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58C494-B003-4352-AC53-3B4329647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1" y="4997913"/>
            <a:ext cx="1241699" cy="967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8FDA6D-EE14-47C7-8B34-B7E2F5E0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273" y="5251831"/>
            <a:ext cx="2641606" cy="64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7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58C494-B003-4352-AC53-3B4329647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1" y="4997913"/>
            <a:ext cx="1241699" cy="967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8FDA6D-EE14-47C7-8B34-B7E2F5E0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273" y="5251831"/>
            <a:ext cx="2641606" cy="6465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FC5F60-F978-4074-BA21-B4FB7D4946E4}"/>
              </a:ext>
            </a:extLst>
          </p:cNvPr>
          <p:cNvSpPr txBox="1"/>
          <p:nvPr/>
        </p:nvSpPr>
        <p:spPr>
          <a:xfrm>
            <a:off x="2157854" y="1778250"/>
            <a:ext cx="8085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</a:rPr>
              <a:t>Everybody can be great</a:t>
            </a:r>
          </a:p>
          <a:p>
            <a:r>
              <a:rPr lang="en-US" sz="4000" i="1" dirty="0">
                <a:latin typeface="Verdana" panose="020B0604030504040204" pitchFamily="34" charset="0"/>
                <a:ea typeface="Verdana" panose="020B0604030504040204" pitchFamily="34" charset="0"/>
              </a:rPr>
              <a:t>because everybody can serve.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0D054-70C1-431B-860B-6BB31C41BAC6}"/>
              </a:ext>
            </a:extLst>
          </p:cNvPr>
          <p:cNvSpPr txBox="1"/>
          <p:nvPr/>
        </p:nvSpPr>
        <p:spPr>
          <a:xfrm>
            <a:off x="2358189" y="3272589"/>
            <a:ext cx="6959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Dr. Martin Luther King, Jr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5925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C76E7B-B27C-4A8F-88EE-A852041B6194}"/>
              </a:ext>
            </a:extLst>
          </p:cNvPr>
          <p:cNvSpPr txBox="1"/>
          <p:nvPr/>
        </p:nvSpPr>
        <p:spPr>
          <a:xfrm>
            <a:off x="2358189" y="510139"/>
            <a:ext cx="7652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Benefits of Serving on 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DFCC78-287A-4419-A8B7-8B3FB95D0DF2}"/>
              </a:ext>
            </a:extLst>
          </p:cNvPr>
          <p:cNvSpPr txBox="1"/>
          <p:nvPr/>
        </p:nvSpPr>
        <p:spPr>
          <a:xfrm>
            <a:off x="903171" y="1374024"/>
            <a:ext cx="44677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For Families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Awareness &amp; input on 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Feeling of ownership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Shared experiences &amp; connections with professionals &amp; other families.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F9AA5E-C45B-4DA0-9EE2-0A09197A8D60}"/>
              </a:ext>
            </a:extLst>
          </p:cNvPr>
          <p:cNvSpPr txBox="1"/>
          <p:nvPr/>
        </p:nvSpPr>
        <p:spPr>
          <a:xfrm>
            <a:off x="6736081" y="1374024"/>
            <a:ext cx="47276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For Professionals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Awareness of family perspectives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Increased confidence &amp; ability to partner with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Acceptance of family representatives in leadership roles</a:t>
            </a:r>
          </a:p>
        </p:txBody>
      </p:sp>
    </p:spTree>
    <p:extLst>
      <p:ext uri="{BB962C8B-B14F-4D97-AF65-F5344CB8AC3E}">
        <p14:creationId xmlns:p14="http://schemas.microsoft.com/office/powerpoint/2010/main" val="370648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0EC36D-AE89-4700-A0A2-5B8EC76A139E}"/>
              </a:ext>
            </a:extLst>
          </p:cNvPr>
          <p:cNvSpPr txBox="1"/>
          <p:nvPr/>
        </p:nvSpPr>
        <p:spPr>
          <a:xfrm>
            <a:off x="2358189" y="510139"/>
            <a:ext cx="7652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Opportunities to Get Involved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4E3AD-1165-4059-81A7-D1CF1E4F7F93}"/>
              </a:ext>
            </a:extLst>
          </p:cNvPr>
          <p:cNvSpPr txBox="1"/>
          <p:nvPr/>
        </p:nvSpPr>
        <p:spPr>
          <a:xfrm>
            <a:off x="1010653" y="1256736"/>
            <a:ext cx="44468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Questions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How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can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I get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How can I share in decision-making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Who can serve on these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How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do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 I get involved?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61F4E3-A676-4D36-A64D-B50C0A1F27F9}"/>
              </a:ext>
            </a:extLst>
          </p:cNvPr>
          <p:cNvSpPr txBox="1"/>
          <p:nvPr/>
        </p:nvSpPr>
        <p:spPr>
          <a:xfrm>
            <a:off x="6734478" y="1215509"/>
            <a:ext cx="4446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Steps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Self reflection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Awareness of possibilities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Options to explore</a:t>
            </a:r>
          </a:p>
        </p:txBody>
      </p:sp>
    </p:spTree>
    <p:extLst>
      <p:ext uri="{BB962C8B-B14F-4D97-AF65-F5344CB8AC3E}">
        <p14:creationId xmlns:p14="http://schemas.microsoft.com/office/powerpoint/2010/main" val="1504939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58C494-B003-4352-AC53-3B4329647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1" y="4997913"/>
            <a:ext cx="1241699" cy="967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8FDA6D-EE14-47C7-8B34-B7E2F5E0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273" y="5251831"/>
            <a:ext cx="2641606" cy="6465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A73950-1F92-45F1-96E0-D9DA152D969D}"/>
              </a:ext>
            </a:extLst>
          </p:cNvPr>
          <p:cNvSpPr txBox="1"/>
          <p:nvPr/>
        </p:nvSpPr>
        <p:spPr>
          <a:xfrm>
            <a:off x="2358189" y="510139"/>
            <a:ext cx="7652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Types of Groups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5FC239-7E91-402F-A2CE-2B0A64DF8B2E}"/>
              </a:ext>
            </a:extLst>
          </p:cNvPr>
          <p:cNvSpPr txBox="1"/>
          <p:nvPr/>
        </p:nvSpPr>
        <p:spPr>
          <a:xfrm>
            <a:off x="6853188" y="1597793"/>
            <a:ext cx="36864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Evaluation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Practice/Peer Groups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88DB9F-CA30-4D3B-AAA2-17C68C98EF9D}"/>
              </a:ext>
            </a:extLst>
          </p:cNvPr>
          <p:cNvSpPr txBox="1"/>
          <p:nvPr/>
        </p:nvSpPr>
        <p:spPr>
          <a:xfrm>
            <a:off x="1448601" y="1879337"/>
            <a:ext cx="36864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Governing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Advisory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422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0EC36D-AE89-4700-A0A2-5B8EC76A139E}"/>
              </a:ext>
            </a:extLst>
          </p:cNvPr>
          <p:cNvSpPr txBox="1"/>
          <p:nvPr/>
        </p:nvSpPr>
        <p:spPr>
          <a:xfrm>
            <a:off x="2358189" y="510139"/>
            <a:ext cx="7652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Tips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C25877-40FC-4AC3-9A81-81FF6E866AFD}"/>
              </a:ext>
            </a:extLst>
          </p:cNvPr>
          <p:cNvSpPr txBox="1"/>
          <p:nvPr/>
        </p:nvSpPr>
        <p:spPr>
          <a:xfrm>
            <a:off x="962526" y="1680247"/>
            <a:ext cx="4446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Keep in mind the groups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List priorities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Ask the leader to explain member roles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8C290A-7889-4277-9646-3477A6CF3B20}"/>
              </a:ext>
            </a:extLst>
          </p:cNvPr>
          <p:cNvSpPr txBox="1"/>
          <p:nvPr/>
        </p:nvSpPr>
        <p:spPr>
          <a:xfrm>
            <a:off x="6341443" y="1680247"/>
            <a:ext cx="44468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Check in with organizations on an ongoing basis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Take notes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DFFD7B-6494-44B3-99B6-3ACD1463F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1" y="4997913"/>
            <a:ext cx="1241699" cy="9678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6AD6E9-87C2-47D0-BD5D-DCD04C4FF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273" y="5251831"/>
            <a:ext cx="2641606" cy="64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0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73950-1F92-45F1-96E0-D9DA152D969D}"/>
              </a:ext>
            </a:extLst>
          </p:cNvPr>
          <p:cNvSpPr txBox="1"/>
          <p:nvPr/>
        </p:nvSpPr>
        <p:spPr>
          <a:xfrm>
            <a:off x="2358189" y="510139"/>
            <a:ext cx="7652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>Remember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88DB9F-CA30-4D3B-AAA2-17C68C98EF9D}"/>
              </a:ext>
            </a:extLst>
          </p:cNvPr>
          <p:cNvSpPr txBox="1"/>
          <p:nvPr/>
        </p:nvSpPr>
        <p:spPr>
          <a:xfrm>
            <a:off x="2269957" y="1526710"/>
            <a:ext cx="76520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Remember to let the group know if you need accommodations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Read things before you sign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Ask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Bring your true authentic self to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Each group has their own culture</a:t>
            </a: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29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58C494-B003-4352-AC53-3B4329647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1" y="4997913"/>
            <a:ext cx="1241699" cy="967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8FDA6D-EE14-47C7-8B34-B7E2F5E0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273" y="5251831"/>
            <a:ext cx="2641606" cy="6465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A73950-1F92-45F1-96E0-D9DA152D969D}"/>
              </a:ext>
            </a:extLst>
          </p:cNvPr>
          <p:cNvSpPr txBox="1"/>
          <p:nvPr/>
        </p:nvSpPr>
        <p:spPr>
          <a:xfrm>
            <a:off x="2269957" y="753844"/>
            <a:ext cx="7652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Verdana" panose="020B0604030504040204" pitchFamily="34" charset="0"/>
                <a:ea typeface="Verdana" panose="020B0604030504040204" pitchFamily="34" charset="0"/>
              </a:rPr>
              <a:t>Questions?</a:t>
            </a:r>
          </a:p>
        </p:txBody>
      </p:sp>
      <p:pic>
        <p:nvPicPr>
          <p:cNvPr id="3" name="Graphic 2" descr="Questions with solid fill">
            <a:extLst>
              <a:ext uri="{FF2B5EF4-FFF2-40B4-BE49-F238E27FC236}">
                <a16:creationId xmlns:a16="http://schemas.microsoft.com/office/drawing/2014/main" id="{D8B83260-2A9F-4509-BA04-16F83940F6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9645" y="2047774"/>
            <a:ext cx="2280031" cy="228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57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2F2BA66-E79C-43ED-8043-78A27F439FB6}"/>
              </a:ext>
            </a:extLst>
          </p:cNvPr>
          <p:cNvSpPr/>
          <p:nvPr/>
        </p:nvSpPr>
        <p:spPr>
          <a:xfrm rot="19924140">
            <a:off x="-376058" y="-133233"/>
            <a:ext cx="1459641" cy="106916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E8FE15-2517-45BB-BD99-769C65D70514}"/>
              </a:ext>
            </a:extLst>
          </p:cNvPr>
          <p:cNvSpPr/>
          <p:nvPr/>
        </p:nvSpPr>
        <p:spPr>
          <a:xfrm rot="1659845">
            <a:off x="11142065" y="-131386"/>
            <a:ext cx="1459641" cy="1069160"/>
          </a:xfrm>
          <a:prstGeom prst="ellipse">
            <a:avLst/>
          </a:prstGeom>
          <a:solidFill>
            <a:srgbClr val="A66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73950-1F92-45F1-96E0-D9DA152D969D}"/>
              </a:ext>
            </a:extLst>
          </p:cNvPr>
          <p:cNvSpPr txBox="1"/>
          <p:nvPr/>
        </p:nvSpPr>
        <p:spPr>
          <a:xfrm>
            <a:off x="2269957" y="179966"/>
            <a:ext cx="7652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Verdana" panose="020B0604030504040204" pitchFamily="34" charset="0"/>
                <a:ea typeface="Verdana" panose="020B0604030504040204" pitchFamily="34" charset="0"/>
              </a:rPr>
              <a:t>Survey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B4CB1A-17D5-45BE-9209-0C76FFD944DC}"/>
              </a:ext>
            </a:extLst>
          </p:cNvPr>
          <p:cNvSpPr txBox="1"/>
          <p:nvPr/>
        </p:nvSpPr>
        <p:spPr>
          <a:xfrm>
            <a:off x="927749" y="1473938"/>
            <a:ext cx="3566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Family/Self Advocate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EF4317-C2BC-4F40-99DB-7A01042D85E8}"/>
              </a:ext>
            </a:extLst>
          </p:cNvPr>
          <p:cNvSpPr txBox="1"/>
          <p:nvPr/>
        </p:nvSpPr>
        <p:spPr>
          <a:xfrm>
            <a:off x="7411136" y="1473938"/>
            <a:ext cx="3566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Professional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3CD68C-8793-42D6-9FC2-C60CE7243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507" y="1935603"/>
            <a:ext cx="2946935" cy="2946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F1E4FE-7A6F-49E1-9A33-44831C46C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313" y="2035693"/>
            <a:ext cx="2967033" cy="296703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4D0295BE-31DA-47D1-8993-9C80225A8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2815"/>
            <a:ext cx="520726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Inter"/>
                <a:hlinkClick r:id="rId4"/>
              </a:rPr>
              <a:t>https://form.jotform.com/220375157093152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1F00F53-B5F2-445D-A4DE-86B41FBA2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7309" y="5071025"/>
            <a:ext cx="4493909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Inter"/>
                <a:hlinkClick r:id="rId5"/>
              </a:rPr>
              <a:t>https://form.jotform.com/220374738942159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278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2642</TotalTime>
  <Words>204</Words>
  <Application>Microsoft Office PowerPoint</Application>
  <PresentationFormat>Widescreen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Inter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Chrissy Hood</dc:creator>
  <cp:lastModifiedBy>Chrissy Hood</cp:lastModifiedBy>
  <cp:revision>14</cp:revision>
  <dcterms:created xsi:type="dcterms:W3CDTF">2026-06-12T20:01:13Z</dcterms:created>
  <dcterms:modified xsi:type="dcterms:W3CDTF">2026-06-18T15:56:42Z</dcterms:modified>
</cp:coreProperties>
</file>