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370" r:id="rId3"/>
    <p:sldId id="396" r:id="rId4"/>
    <p:sldId id="397" r:id="rId5"/>
    <p:sldId id="398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44" r:id="rId28"/>
    <p:sldId id="445" r:id="rId29"/>
    <p:sldId id="446" r:id="rId30"/>
    <p:sldId id="447" r:id="rId31"/>
    <p:sldId id="448" r:id="rId32"/>
    <p:sldId id="44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C09"/>
    <a:srgbClr val="F6B400"/>
    <a:srgbClr val="1396A3"/>
    <a:srgbClr val="C2D618"/>
    <a:srgbClr val="532B89"/>
    <a:srgbClr val="37A0E5"/>
    <a:srgbClr val="2979C2"/>
    <a:srgbClr val="152E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62" autoAdjust="0"/>
    <p:restoredTop sz="79866"/>
  </p:normalViewPr>
  <p:slideViewPr>
    <p:cSldViewPr snapToGrid="0">
      <p:cViewPr varScale="1">
        <p:scale>
          <a:sx n="80" d="100"/>
          <a:sy n="80" d="100"/>
        </p:scale>
        <p:origin x="1824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58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5481AF-2979-ED4C-B2A1-BB8E503CC7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32E3F7-1802-1F49-B03F-0E25A68FF2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FBCF7-A293-4741-A712-56AD0D40D409}" type="datetimeFigureOut">
              <a:rPr lang="en-US" smtClean="0"/>
              <a:t>6/17/26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9E3A1-2F46-254D-9C57-9A77FF2AEF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02228-1D24-284B-9278-94ABBBB39D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12AB4-B9C2-8D4D-B4BB-5101B4E4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51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6B0AE-CE9E-E14D-8457-FEBF0B139D07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8773A-3392-5245-BE54-9F5F85A7A0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23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584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80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80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18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19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48773A-3392-5245-BE54-9F5F85A7A05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90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6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7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5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9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7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130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07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29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83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42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D793-B73D-4E31-86E9-E7DA3B855548}" type="datetimeFigureOut">
              <a:rPr lang="en-US" smtClean="0"/>
              <a:t>6/17/26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CE8FC-B3A6-4400-9EC8-4538E9D02DC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1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DC Logo" descr="Three bird-shaped images appearing flying together over a horizon. The words &quot;Tennessee Disability Coalition&quot; appears in all caps under the bird shapes." title="Tennessee Disabillity Coalition Logo">
            <a:extLst>
              <a:ext uri="{FF2B5EF4-FFF2-40B4-BE49-F238E27FC236}">
                <a16:creationId xmlns:a16="http://schemas.microsoft.com/office/drawing/2014/main" id="{1C7E2817-243A-0340-A3EB-B45B6B3C8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1016" y="699748"/>
            <a:ext cx="3579615" cy="2606693"/>
          </a:xfrm>
          <a:prstGeom prst="rect">
            <a:avLst/>
          </a:prstGeom>
        </p:spPr>
      </p:pic>
      <p:sp>
        <p:nvSpPr>
          <p:cNvPr id="7" name="Sharing Your Story">
            <a:extLst>
              <a:ext uri="{FF2B5EF4-FFF2-40B4-BE49-F238E27FC236}">
                <a16:creationId xmlns:a16="http://schemas.microsoft.com/office/drawing/2014/main" id="{524A6F84-19BF-BE46-A530-3A995EEF8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884" y="2722563"/>
            <a:ext cx="9144000" cy="23876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Sharing Your Story</a:t>
            </a:r>
            <a:endParaRPr lang="en-US" dirty="0"/>
          </a:p>
        </p:txBody>
      </p:sp>
      <p:sp>
        <p:nvSpPr>
          <p:cNvPr id="8" name="Advocating In-Person and Virtually ">
            <a:extLst>
              <a:ext uri="{FF2B5EF4-FFF2-40B4-BE49-F238E27FC236}">
                <a16:creationId xmlns:a16="http://schemas.microsoft.com/office/drawing/2014/main" id="{896B43DF-C903-B54D-86DE-3D6248975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884" y="5202238"/>
            <a:ext cx="9144000" cy="1655762"/>
          </a:xfrm>
        </p:spPr>
        <p:txBody>
          <a:bodyPr/>
          <a:lstStyle/>
          <a:p>
            <a:pPr algn="l"/>
            <a:r>
              <a:rPr lang="en-US" i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Advocating In-Person, From Home,</a:t>
            </a:r>
            <a:r>
              <a:rPr lang="en-US" dirty="0"/>
              <a:t> </a:t>
            </a:r>
            <a:r>
              <a:rPr lang="en-US" i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and Through Print and Online Media</a:t>
            </a: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75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m Jedlowski">
            <a:extLst>
              <a:ext uri="{FF2B5EF4-FFF2-40B4-BE49-F238E27FC236}">
                <a16:creationId xmlns:a16="http://schemas.microsoft.com/office/drawing/2014/main" id="{FD2C286F-390F-264F-B1EE-3A7B70BF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285" y="1646120"/>
            <a:ext cx="4058652" cy="1325563"/>
          </a:xfrm>
        </p:spPr>
        <p:txBody>
          <a:bodyPr/>
          <a:lstStyle/>
          <a:p>
            <a:r>
              <a:rPr lang="en-US" b="1" dirty="0">
                <a:latin typeface="Avenir Roman" panose="02000503020000020003" pitchFamily="2" charset="0"/>
              </a:rPr>
              <a:t>Tom Jedlowski</a:t>
            </a:r>
            <a:endParaRPr lang="en-US" dirty="0"/>
          </a:p>
        </p:txBody>
      </p:sp>
      <p:sp>
        <p:nvSpPr>
          <p:cNvPr id="4" name="Director of Communications">
            <a:extLst>
              <a:ext uri="{FF2B5EF4-FFF2-40B4-BE49-F238E27FC236}">
                <a16:creationId xmlns:a16="http://schemas.microsoft.com/office/drawing/2014/main" id="{503C8AD3-C27F-634B-A1FE-03E9B0754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7411" y="2785955"/>
            <a:ext cx="7054515" cy="164459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</a:rPr>
              <a:t>Director of Communications &amp; Technology</a:t>
            </a:r>
          </a:p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</a:rPr>
              <a:t>Tennessee Disability Coalition </a:t>
            </a:r>
          </a:p>
          <a:p>
            <a:pPr marL="0" indent="0">
              <a:buNone/>
            </a:pPr>
            <a:r>
              <a:rPr lang="en-US" dirty="0">
                <a:latin typeface="Avenir Roman" panose="02000503020000020003" pitchFamily="2" charset="0"/>
              </a:rPr>
              <a:t>Nashville, TN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Oval 6" descr="A photo of a middle aged white male appears in a blue circle. The male is smiling, has dark hair and is wearing a blue suit. " title="Headshot of Speaker">
            <a:extLst>
              <a:ext uri="{FF2B5EF4-FFF2-40B4-BE49-F238E27FC236}">
                <a16:creationId xmlns:a16="http://schemas.microsoft.com/office/drawing/2014/main" id="{545F51E7-73CE-6243-802E-688E44F5EA8A}"/>
              </a:ext>
            </a:extLst>
          </p:cNvPr>
          <p:cNvSpPr/>
          <p:nvPr/>
        </p:nvSpPr>
        <p:spPr>
          <a:xfrm>
            <a:off x="1668378" y="2003142"/>
            <a:ext cx="2470485" cy="242740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37A0E5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2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hat We'll Cover Today">
            <a:extLst>
              <a:ext uri="{FF2B5EF4-FFF2-40B4-BE49-F238E27FC236}">
                <a16:creationId xmlns:a16="http://schemas.microsoft.com/office/drawing/2014/main" id="{D940B6E4-BA92-FB44-98A4-09294797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What We'll Cover Today: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5" name="What We'll Cover Specifics ">
            <a:extLst>
              <a:ext uri="{FF2B5EF4-FFF2-40B4-BE49-F238E27FC236}">
                <a16:creationId xmlns:a16="http://schemas.microsoft.com/office/drawing/2014/main" id="{50C0DF56-7DB9-2645-AE49-347BC99A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307"/>
            <a:ext cx="10515600" cy="4351338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Why Stories Work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Media &amp; Letters to the Editor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Social Media &amp; Online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Your Action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6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y The End of This Session">
            <a:extLst>
              <a:ext uri="{FF2B5EF4-FFF2-40B4-BE49-F238E27FC236}">
                <a16:creationId xmlns:a16="http://schemas.microsoft.com/office/drawing/2014/main" id="{A67D2219-58BB-3343-BEF1-2731F10BB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76926"/>
            <a:ext cx="10515600" cy="1795112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4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session, you'll know exactly how to use your story to influence the people who make decisions that affect your life.</a:t>
            </a:r>
            <a:endParaRPr lang="en-US" sz="4000" dirty="0"/>
          </a:p>
        </p:txBody>
      </p:sp>
      <p:sp>
        <p:nvSpPr>
          <p:cNvPr id="5" name="You Don't Need to Be A Profressional">
            <a:extLst>
              <a:ext uri="{FF2B5EF4-FFF2-40B4-BE49-F238E27FC236}">
                <a16:creationId xmlns:a16="http://schemas.microsoft.com/office/drawing/2014/main" id="{F2A2B282-896A-EF42-BE39-BC169DA6B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5869" y="4300705"/>
            <a:ext cx="8087561" cy="150018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need to be a professional. You need to be you.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59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acts and Data">
            <a:extLst>
              <a:ext uri="{FF2B5EF4-FFF2-40B4-BE49-F238E27FC236}">
                <a16:creationId xmlns:a16="http://schemas.microsoft.com/office/drawing/2014/main" id="{D360EEF6-433A-4E4F-A4D3-945F05934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84" y="7403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“Facts and data don’t move people. Stories do.” – TN State Sen. Bo Watson, R-Hickson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6" name="Why Stories Bulleted List">
            <a:extLst>
              <a:ext uri="{FF2B5EF4-FFF2-40B4-BE49-F238E27FC236}">
                <a16:creationId xmlns:a16="http://schemas.microsoft.com/office/drawing/2014/main" id="{958CC78F-87D5-5449-807D-B6BDAF1AE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84" y="2065956"/>
            <a:ext cx="11365832" cy="394983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2400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>
              <a:lnSpc>
                <a:spcPct val="120000"/>
              </a:lnSpc>
            </a:pPr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People remember stories 22 times more than facts alone (Stanford research).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Legislators are voters' representatives — a constituent's real experience carries enormous weight.</a:t>
            </a:r>
          </a:p>
          <a:p>
            <a:pPr marL="457200" indent="-457200">
              <a:lnSpc>
                <a:spcPct val="120000"/>
              </a:lnSpc>
            </a:pPr>
            <a:r>
              <a:rPr lang="en-US" sz="24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Your story is unique. No one else can tell it, and no one can argue with your own lived experience.</a:t>
            </a:r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5344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ements of a Compelling Story">
            <a:extLst>
              <a:ext uri="{FF2B5EF4-FFF2-40B4-BE49-F238E27FC236}">
                <a16:creationId xmlns:a16="http://schemas.microsoft.com/office/drawing/2014/main" id="{715C13F7-3DB7-DC44-8A4C-53FA7D21D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Elements of a Compelling Advocacy Story</a:t>
            </a:r>
            <a:endParaRPr lang="en-US" dirty="0">
              <a:latin typeface="Avenir Roman" panose="02000503020000020003" pitchFamily="2" charset="0"/>
            </a:endParaRPr>
          </a:p>
        </p:txBody>
      </p:sp>
      <p:sp>
        <p:nvSpPr>
          <p:cNvPr id="3" name="The Stakes">
            <a:extLst>
              <a:ext uri="{FF2B5EF4-FFF2-40B4-BE49-F238E27FC236}">
                <a16:creationId xmlns:a16="http://schemas.microsoft.com/office/drawing/2014/main" id="{B3573752-E326-F542-8D36-C84154FE5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93119"/>
            <a:ext cx="5157787" cy="1853238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THE STAKES: </a:t>
            </a:r>
          </a:p>
          <a:p>
            <a:r>
              <a:rPr lang="en-US" sz="2800" b="0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What's at risk? What does this policy mean for your daily life, your child's future, or your family?</a:t>
            </a:r>
            <a:endParaRPr lang="en-US" sz="2800" b="0" dirty="0">
              <a:latin typeface="Avenir Roman" panose="02000503020000020003" pitchFamily="2" charset="0"/>
            </a:endParaRPr>
          </a:p>
          <a:p>
            <a:r>
              <a:rPr lang="en-US" dirty="0"/>
              <a:t> </a:t>
            </a:r>
          </a:p>
        </p:txBody>
      </p:sp>
      <p:sp>
        <p:nvSpPr>
          <p:cNvPr id="11" name="The Moment">
            <a:extLst>
              <a:ext uri="{FF2B5EF4-FFF2-40B4-BE49-F238E27FC236}">
                <a16:creationId xmlns:a16="http://schemas.microsoft.com/office/drawing/2014/main" id="{70EB2DA9-4C46-BA45-8D10-FA9E79E04F9B}"/>
              </a:ext>
            </a:extLst>
          </p:cNvPr>
          <p:cNvSpPr txBox="1">
            <a:spLocks/>
          </p:cNvSpPr>
          <p:nvPr/>
        </p:nvSpPr>
        <p:spPr>
          <a:xfrm>
            <a:off x="6097588" y="2093118"/>
            <a:ext cx="5157787" cy="21099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THE MOMENT: </a:t>
            </a:r>
          </a:p>
          <a:p>
            <a:r>
              <a:rPr lang="en-US" sz="2600" b="0" dirty="0">
                <a:latin typeface="Avenir Roman" panose="02000503020000020003" pitchFamily="2" charset="0"/>
                <a:cs typeface="Calibri" pitchFamily="34" charset="-120"/>
              </a:rPr>
              <a:t>Describe one specific, concrete experience — not a general summary. A single moment is more powerful than a list.</a:t>
            </a:r>
          </a:p>
          <a:p>
            <a:r>
              <a:rPr lang="en-US" dirty="0"/>
              <a:t> </a:t>
            </a:r>
          </a:p>
        </p:txBody>
      </p:sp>
      <p:sp>
        <p:nvSpPr>
          <p:cNvPr id="12" name="The Ask">
            <a:extLst>
              <a:ext uri="{FF2B5EF4-FFF2-40B4-BE49-F238E27FC236}">
                <a16:creationId xmlns:a16="http://schemas.microsoft.com/office/drawing/2014/main" id="{A2695300-A26B-BE41-B311-A0873BC73CC3}"/>
              </a:ext>
            </a:extLst>
          </p:cNvPr>
          <p:cNvSpPr txBox="1">
            <a:spLocks/>
          </p:cNvSpPr>
          <p:nvPr/>
        </p:nvSpPr>
        <p:spPr>
          <a:xfrm>
            <a:off x="939801" y="3946357"/>
            <a:ext cx="5157787" cy="18499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ASK: </a:t>
            </a:r>
          </a:p>
          <a:p>
            <a:r>
              <a:rPr lang="en-US" sz="2800" b="0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What do you want the listener to do? Be specific: co-sponsor this bill, vote yes, schedule a meeting.</a:t>
            </a:r>
            <a:endParaRPr lang="en-US" sz="2800" dirty="0"/>
          </a:p>
          <a:p>
            <a:r>
              <a:rPr lang="en-US" dirty="0"/>
              <a:t> </a:t>
            </a:r>
          </a:p>
        </p:txBody>
      </p:sp>
      <p:sp>
        <p:nvSpPr>
          <p:cNvPr id="13" name="The Connection">
            <a:extLst>
              <a:ext uri="{FF2B5EF4-FFF2-40B4-BE49-F238E27FC236}">
                <a16:creationId xmlns:a16="http://schemas.microsoft.com/office/drawing/2014/main" id="{2DF8B1A1-C077-7D4F-8F9F-08D793F5EAD6}"/>
              </a:ext>
            </a:extLst>
          </p:cNvPr>
          <p:cNvSpPr txBox="1">
            <a:spLocks/>
          </p:cNvSpPr>
          <p:nvPr/>
        </p:nvSpPr>
        <p:spPr>
          <a:xfrm>
            <a:off x="6197601" y="3946357"/>
            <a:ext cx="5157787" cy="18499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THE CONNECTION: </a:t>
            </a:r>
          </a:p>
          <a:p>
            <a:r>
              <a:rPr lang="en-US" sz="2800" b="0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Show how your story connects to others — you're not alone, and the issue affects many Tennesseans</a:t>
            </a:r>
            <a:r>
              <a:rPr lang="en-US" sz="2800" b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800" b="0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102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-Person Meetings with Your Legislator">
            <a:extLst>
              <a:ext uri="{FF2B5EF4-FFF2-40B4-BE49-F238E27FC236}">
                <a16:creationId xmlns:a16="http://schemas.microsoft.com/office/drawing/2014/main" id="{FF26BA63-1CED-024F-AB6F-75584AE77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List">
            <a:extLst>
              <a:ext uri="{FF2B5EF4-FFF2-40B4-BE49-F238E27FC236}">
                <a16:creationId xmlns:a16="http://schemas.microsoft.com/office/drawing/2014/main" id="{061A7520-D615-5349-A466-89BC595D3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Walking into a legislators office can be intimidating.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It shouldn’t.</a:t>
            </a:r>
          </a:p>
          <a:p>
            <a:pPr marL="457200" indent="-457200"/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When it comes to your own life, </a:t>
            </a:r>
            <a:r>
              <a:rPr lang="en-US" b="1" u="sng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 are the expert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 that meeting - and the realities of your life are exactly what they need to hear.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3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Prepare">
            <a:extLst>
              <a:ext uri="{FF2B5EF4-FFF2-40B4-BE49-F238E27FC236}">
                <a16:creationId xmlns:a16="http://schemas.microsoft.com/office/drawing/2014/main" id="{6D02388A-8541-2248-AE82-7DE8A0A5C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 Person Meetings with Your Legislator: Prepare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Prepare List">
            <a:extLst>
              <a:ext uri="{FF2B5EF4-FFF2-40B4-BE49-F238E27FC236}">
                <a16:creationId xmlns:a16="http://schemas.microsoft.com/office/drawing/2014/main" id="{F263B0E6-D1DC-F346-B7AA-1F2F4E5A0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Find your legislators at </a:t>
            </a:r>
            <a:r>
              <a:rPr lang="en-US" dirty="0" err="1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capitol.tn.gov</a:t>
            </a:r>
            <a:endParaRPr lang="en-US" dirty="0">
              <a:latin typeface="Avenir Roman" panose="02000503020000020003" pitchFamily="2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Research their committees — target relevant chairs</a:t>
            </a:r>
            <a:endParaRPr lang="en-US" dirty="0">
              <a:latin typeface="Avenir Roman" panose="02000503020000020003" pitchFamily="2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SzPct val="100000"/>
            </a:pP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You can meet with legislators outside your district</a:t>
            </a:r>
            <a:endParaRPr lang="en-US" dirty="0"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961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During">
            <a:extLst>
              <a:ext uri="{FF2B5EF4-FFF2-40B4-BE49-F238E27FC236}">
                <a16:creationId xmlns:a16="http://schemas.microsoft.com/office/drawing/2014/main" id="{0D653E31-3227-E84A-BF8B-9E84943FC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 During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During List">
            <a:extLst>
              <a:ext uri="{FF2B5EF4-FFF2-40B4-BE49-F238E27FC236}">
                <a16:creationId xmlns:a16="http://schemas.microsoft.com/office/drawing/2014/main" id="{942E7A89-E8BD-1C4F-BF0B-1E700BB1D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Introduce Yourself: </a:t>
            </a: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Your name, your city, and one sentence on why you’re here.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Tell Your Story: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specific experience. Real. Human. Yours.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Connect to Policy: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Briefly explain how a bill, a policy, or budget decision affects people like you.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Make Your Ask: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clear, specific request. Vote yes. Co-sponsor this bill. Change this policy. 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Say Thank You: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Thank staff too — they brief the legislator before and after.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13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After">
            <a:extLst>
              <a:ext uri="{FF2B5EF4-FFF2-40B4-BE49-F238E27FC236}">
                <a16:creationId xmlns:a16="http://schemas.microsoft.com/office/drawing/2014/main" id="{0EB9CA22-4E62-8F46-89B4-7DBFCC523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In Person After LIst ">
            <a:extLst>
              <a:ext uri="{FF2B5EF4-FFF2-40B4-BE49-F238E27FC236}">
                <a16:creationId xmlns:a16="http://schemas.microsoft.com/office/drawing/2014/main" id="{E34AAB59-C39B-A44D-8097-651E44E3C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Include a Photo: </a:t>
            </a:r>
            <a:r>
              <a:rPr lang="en-US" dirty="0">
                <a:solidFill>
                  <a:srgbClr val="1A2A3A"/>
                </a:solidFill>
                <a:latin typeface="Calibri" panose="020F0502020204030204" pitchFamily="34" charset="0"/>
              </a:rPr>
              <a:t>A printed photo from your visit — with the legislator, at the capitol, or with your group — puts a face on your story. Staff genuinely appreciate these, and they often end up on office walls.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</a:pP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pPr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Add a Handwritten Note: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Even one or two sentences in your own handwriting signals this isn't a form letter. It came from you. That distinction matters enormously in a sea of emails and printed petitions.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46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 Person After ">
            <a:extLst>
              <a:ext uri="{FF2B5EF4-FFF2-40B4-BE49-F238E27FC236}">
                <a16:creationId xmlns:a16="http://schemas.microsoft.com/office/drawing/2014/main" id="{6F817814-99E4-5E48-8673-2EBBA074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In-Person Meetings with Your Legislator: After</a:t>
            </a:r>
            <a:endParaRPr lang="en-US" dirty="0"/>
          </a:p>
        </p:txBody>
      </p:sp>
      <p:sp>
        <p:nvSpPr>
          <p:cNvPr id="4" name="In Person After Reminder">
            <a:extLst>
              <a:ext uri="{FF2B5EF4-FFF2-40B4-BE49-F238E27FC236}">
                <a16:creationId xmlns:a16="http://schemas.microsoft.com/office/drawing/2014/main" id="{43AA3CFE-0678-734C-A0AE-453095EC5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79032"/>
            <a:ext cx="10515600" cy="2134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A photo + handwritten note is rare, human, and hard to forget. </a:t>
            </a:r>
          </a:p>
          <a:p>
            <a:pPr marL="0" indent="0" algn="ctr">
              <a:buNone/>
            </a:pPr>
            <a:r>
              <a:rPr lang="en-US" sz="2400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Do this </a:t>
            </a:r>
            <a:r>
              <a:rPr lang="en-US" sz="2400" b="1" dirty="0">
                <a:latin typeface="Avenir Roman" panose="02000503020000020003" pitchFamily="2" charset="0"/>
                <a:ea typeface="Trebuchet MS" pitchFamily="34" charset="-122"/>
                <a:cs typeface="Arial" panose="020B0604020202020204" pitchFamily="34" charset="0"/>
              </a:rPr>
              <a:t>every</a:t>
            </a:r>
            <a:r>
              <a:rPr lang="en-US" sz="2400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 time.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07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s">
            <a:extLst>
              <a:ext uri="{FF2B5EF4-FFF2-40B4-BE49-F238E27FC236}">
                <a16:creationId xmlns:a16="http://schemas.microsoft.com/office/drawing/2014/main" id="{A6641916-F1D5-FC4D-834C-AEE6413C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Llist">
            <a:extLst>
              <a:ext uri="{FF2B5EF4-FFF2-40B4-BE49-F238E27FC236}">
                <a16:creationId xmlns:a16="http://schemas.microsoft.com/office/drawing/2014/main" id="{DD2A62F9-D033-1B48-9AEE-46D249CE2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are just as effective when you show up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prepared.</a:t>
            </a:r>
          </a:p>
          <a:p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And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they remove barriers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— no travel, no parking, no missing work.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678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Before">
            <a:extLst>
              <a:ext uri="{FF2B5EF4-FFF2-40B4-BE49-F238E27FC236}">
                <a16:creationId xmlns:a16="http://schemas.microsoft.com/office/drawing/2014/main" id="{74EF9135-27AA-5B4B-8123-7F2241CD0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Before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Before List">
            <a:extLst>
              <a:ext uri="{FF2B5EF4-FFF2-40B4-BE49-F238E27FC236}">
                <a16:creationId xmlns:a16="http://schemas.microsoft.com/office/drawing/2014/main" id="{8780CFC5-7FF3-2343-A579-D66EF56A1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Test your camera, mic, and speakers 10 minutes early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Sit with light in front of you, not behind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Dress business-casual — what you'd wear in person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Keep a phone nearby as a backup dial-in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A clean or neutral background keeps focus on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85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During">
            <a:extLst>
              <a:ext uri="{FF2B5EF4-FFF2-40B4-BE49-F238E27FC236}">
                <a16:creationId xmlns:a16="http://schemas.microsoft.com/office/drawing/2014/main" id="{6B1291BD-ECBC-E749-9027-99F2C08B0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During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During LIst">
            <a:extLst>
              <a:ext uri="{FF2B5EF4-FFF2-40B4-BE49-F238E27FC236}">
                <a16:creationId xmlns:a16="http://schemas.microsoft.com/office/drawing/2014/main" id="{111C6FDD-1572-BA4A-8CE2-FFBE4BCD2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Introduce Yourself: </a:t>
            </a:r>
            <a:r>
              <a:rPr lang="en-US" dirty="0">
                <a:latin typeface="Avenir Roman" panose="02000503020000020003" pitchFamily="2" charset="0"/>
                <a:ea typeface="Calibri" pitchFamily="34" charset="-122"/>
                <a:cs typeface="Calibri" pitchFamily="34" charset="-120"/>
              </a:rPr>
              <a:t>Your name, your city, and one sentence on why you’re here.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Tell Your Story: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specific experience. Real. Human. Yours.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Connect to Policy: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Briefly explain how a bill, a policy, or budget decision affects people like you.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Make Your Ask: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One clear, specific request. Vote yes. Co-sponsor. Schedule a follow-up.</a:t>
            </a: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Say Thank You: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Thank staff too — they brief the legislator before and after.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317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After">
            <a:extLst>
              <a:ext uri="{FF2B5EF4-FFF2-40B4-BE49-F238E27FC236}">
                <a16:creationId xmlns:a16="http://schemas.microsoft.com/office/drawing/2014/main" id="{7B45F517-3756-0542-B90D-7EDFA9E3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After List">
            <a:extLst>
              <a:ext uri="{FF2B5EF4-FFF2-40B4-BE49-F238E27FC236}">
                <a16:creationId xmlns:a16="http://schemas.microsoft.com/office/drawing/2014/main" id="{35E7DC48-7F50-7F47-A47B-503AB938F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Send a Thank You: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Mail a written note within 48 hours with your photo and a handwritten line or two. Physical mail stands out when most follow-ups are emails.</a:t>
            </a:r>
            <a:br>
              <a:rPr lang="en-US" dirty="0">
                <a:latin typeface="Avenir Roman" panose="02000503020000020003" pitchFamily="2" charset="0"/>
                <a:cs typeface="Calibri" pitchFamily="34" charset="-120"/>
              </a:rPr>
            </a:b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Stay Connected: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Follow your legislator on social media. Engage when they post on relevant topics. Relationships are built over time, not in a single call.</a:t>
            </a: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182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After">
            <a:extLst>
              <a:ext uri="{FF2B5EF4-FFF2-40B4-BE49-F238E27FC236}">
                <a16:creationId xmlns:a16="http://schemas.microsoft.com/office/drawing/2014/main" id="{7B45F517-3756-0542-B90D-7EDFA9E3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Reminder">
            <a:extLst>
              <a:ext uri="{FF2B5EF4-FFF2-40B4-BE49-F238E27FC236}">
                <a16:creationId xmlns:a16="http://schemas.microsoft.com/office/drawing/2014/main" id="{35E7DC48-7F50-7F47-A47B-503AB938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63" y="3108993"/>
            <a:ext cx="10515600" cy="90153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A photo + handwritten note is rare, human, and hard to forget. Do this </a:t>
            </a:r>
            <a:r>
              <a:rPr lang="en-US" b="1" dirty="0">
                <a:latin typeface="Avenir Roman" panose="02000503020000020003" pitchFamily="2" charset="0"/>
                <a:ea typeface="Trebuchet MS" pitchFamily="34" charset="-122"/>
                <a:cs typeface="Arial" panose="020B0604020202020204" pitchFamily="34" charset="0"/>
              </a:rPr>
              <a:t>every</a:t>
            </a:r>
            <a:r>
              <a:rPr lang="en-US" b="1" dirty="0">
                <a:latin typeface="Arial" panose="020B0604020202020204" pitchFamily="34" charset="0"/>
                <a:ea typeface="Trebuchet MS" pitchFamily="34" charset="-122"/>
                <a:cs typeface="Arial" panose="020B0604020202020204" pitchFamily="34" charset="0"/>
              </a:rPr>
              <a:t> time.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75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tual Meeting After 2">
            <a:extLst>
              <a:ext uri="{FF2B5EF4-FFF2-40B4-BE49-F238E27FC236}">
                <a16:creationId xmlns:a16="http://schemas.microsoft.com/office/drawing/2014/main" id="{7BBDDE85-9C37-8A4D-96BA-6E5D5761F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Virtual Meetings with Your Legislator: After 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Virtual Meeting After List">
            <a:extLst>
              <a:ext uri="{FF2B5EF4-FFF2-40B4-BE49-F238E27FC236}">
                <a16:creationId xmlns:a16="http://schemas.microsoft.com/office/drawing/2014/main" id="{73EDEC77-69BA-C14D-875E-6DF593D04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Tag Them Publicly: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Post on social media thanking your legislator for their time. Many have staff who monitor mentions. Public acknowledgment reinforces the relationship.</a:t>
            </a:r>
            <a:br>
              <a:rPr lang="en-US" dirty="0">
                <a:latin typeface="Avenir Roman" panose="02000503020000020003" pitchFamily="2" charset="0"/>
                <a:cs typeface="Calibri" pitchFamily="34" charset="-120"/>
              </a:rPr>
            </a:br>
            <a:endParaRPr lang="en-US" b="1" dirty="0">
              <a:latin typeface="Avenir Roman" panose="02000503020000020003" pitchFamily="2" charset="0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</a:pPr>
            <a:r>
              <a:rPr lang="en-US" b="1" dirty="0">
                <a:latin typeface="Avenir Roman" panose="02000503020000020003" pitchFamily="2" charset="0"/>
                <a:cs typeface="Calibri" pitchFamily="34" charset="-120"/>
              </a:rPr>
              <a:t>Share With Your Network: </a:t>
            </a:r>
            <a:r>
              <a:rPr lang="en-US" dirty="0">
                <a:latin typeface="Avenir Roman" panose="02000503020000020003" pitchFamily="2" charset="0"/>
                <a:cs typeface="Calibri" pitchFamily="34" charset="-120"/>
              </a:rPr>
              <a:t>Tell other advocates what you learned. Your experience helps others prepare for their own meetings and builds collective power.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1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">
            <a:extLst>
              <a:ext uri="{FF2B5EF4-FFF2-40B4-BE49-F238E27FC236}">
                <a16:creationId xmlns:a16="http://schemas.microsoft.com/office/drawing/2014/main" id="{3BD26DC4-8729-264F-8AD3-15C07DE54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Print Newspapers &amp; Social Media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Engaging the Media List">
            <a:extLst>
              <a:ext uri="{FF2B5EF4-FFF2-40B4-BE49-F238E27FC236}">
                <a16:creationId xmlns:a16="http://schemas.microsoft.com/office/drawing/2014/main" id="{A52EDD98-7E22-D64D-99B4-D50E1FD53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Media: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i.e. The Tennessean, Chattanooga Times Free Press, Johnson City Press, Commercial Appeal </a:t>
            </a:r>
            <a:b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Social Media: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i.e. Facebook, Instagram, X (Formerly Twitter) </a:t>
            </a:r>
          </a:p>
        </p:txBody>
      </p:sp>
    </p:spTree>
    <p:extLst>
      <p:ext uri="{BB962C8B-B14F-4D97-AF65-F5344CB8AC3E}">
        <p14:creationId xmlns:p14="http://schemas.microsoft.com/office/powerpoint/2010/main" val="3450792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EE35E800-D456-8A4F-9CAE-47B56F11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Print Newspapers LTE List">
            <a:extLst>
              <a:ext uri="{FF2B5EF4-FFF2-40B4-BE49-F238E27FC236}">
                <a16:creationId xmlns:a16="http://schemas.microsoft.com/office/drawing/2014/main" id="{34F2F257-0424-2442-BD04-987E9D5E0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Letters to the editor remain among the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most-read sections of any newspaper. </a:t>
            </a:r>
          </a:p>
          <a:p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Tennessee legislators pay close attention to them — they're a 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direct signal of constituent opinion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 a politician's home district.</a:t>
            </a:r>
            <a:endParaRPr lang="en-US" sz="3200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1342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A92F8E88-B193-A446-A4F3-AC3E3391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Print Newspapers LTE List">
            <a:extLst>
              <a:ext uri="{FF2B5EF4-FFF2-40B4-BE49-F238E27FC236}">
                <a16:creationId xmlns:a16="http://schemas.microsoft.com/office/drawing/2014/main" id="{0427DEBB-11A5-4140-B7F9-86C884612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Keep it under 250 words — editors enforce limits strictly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Lead with your most important point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Use your real name and city — anonymous letters carry less weight and are almost never printed 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Try to reference a recent story, bill, or vote to increase odds of publication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Submit online; check each paper's submission guidelines first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5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A92F8E88-B193-A446-A4F3-AC3E3391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Coordinate">
            <a:extLst>
              <a:ext uri="{FF2B5EF4-FFF2-40B4-BE49-F238E27FC236}">
                <a16:creationId xmlns:a16="http://schemas.microsoft.com/office/drawing/2014/main" id="{0427DEBB-11A5-4140-B7F9-86C884612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4"/>
            <a:ext cx="10515600" cy="4351338"/>
          </a:xfrm>
        </p:spPr>
        <p:txBody>
          <a:bodyPr>
            <a:normAutofit lnSpcReduction="10000"/>
          </a:bodyPr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Coordinate for Greater Impact!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One letter is good. Ten letters on the same topic on the same week is a movement.</a:t>
            </a:r>
          </a:p>
          <a:p>
            <a:pPr marL="914400" lvl="1" indent="-457200">
              <a:lnSpc>
                <a:spcPct val="150000"/>
              </a:lnSpc>
            </a:pPr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Editors typically publish a representative selection of the letters they receive. The more submissions that support a particular idea, the more likely it gets covered — even unpublished letters influence which ones make the cut.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203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nt Newspapers: Letters to the Editor">
            <a:extLst>
              <a:ext uri="{FF2B5EF4-FFF2-40B4-BE49-F238E27FC236}">
                <a16:creationId xmlns:a16="http://schemas.microsoft.com/office/drawing/2014/main" id="{E7A6D7C1-0466-7B44-8F51-0C49B049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Print Newspapers: Letters to the Editor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Coordinate Continued ">
            <a:extLst>
              <a:ext uri="{FF2B5EF4-FFF2-40B4-BE49-F238E27FC236}">
                <a16:creationId xmlns:a16="http://schemas.microsoft.com/office/drawing/2014/main" id="{4AF0D18B-2F1D-C245-9B34-99AEBFF48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1495"/>
            <a:ext cx="10515600" cy="4845468"/>
          </a:xfrm>
        </p:spPr>
        <p:txBody>
          <a:bodyPr>
            <a:normAutofit/>
          </a:bodyPr>
          <a:lstStyle/>
          <a:p>
            <a:pPr marL="914400" lvl="1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Coordinate for Greater Impact!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Coordinate with families, advocates, and partner organizations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Submit letters timed to a relevant news event, legislative session, or vote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Vary the writers and angles — editors want a range of voices on a single issue, not a copy-paste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Share published pieces with legislators, their staff, and your own networks</a:t>
            </a:r>
          </a:p>
          <a:p>
            <a:pPr marL="1371600" lvl="2" indent="-457200"/>
            <a:r>
              <a:rPr lang="en-US" sz="2800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Mail physical clippings to your legislators with a handwritten note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4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851791BF-C04D-9648-A036-EA02DFAB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Social Media &amp; Reaching Thousands Right From Your Phone </a:t>
            </a:r>
            <a:b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sz="3600" dirty="0"/>
          </a:p>
        </p:txBody>
      </p:sp>
      <p:sp>
        <p:nvSpPr>
          <p:cNvPr id="3" name="Social Media List">
            <a:extLst>
              <a:ext uri="{FF2B5EF4-FFF2-40B4-BE49-F238E27FC236}">
                <a16:creationId xmlns:a16="http://schemas.microsoft.com/office/drawing/2014/main" id="{EF1BDC71-A8C9-FC44-BE78-4C23DFCB6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The modern advocacy landscape is social. </a:t>
            </a:r>
          </a:p>
          <a:p>
            <a:pPr marL="457200" indent="-457200"/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 don't need a big following — you need the right people to see your story.</a:t>
            </a:r>
          </a:p>
        </p:txBody>
      </p:sp>
    </p:spTree>
    <p:extLst>
      <p:ext uri="{BB962C8B-B14F-4D97-AF65-F5344CB8AC3E}">
        <p14:creationId xmlns:p14="http://schemas.microsoft.com/office/powerpoint/2010/main" val="2013957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89F610B2-42FC-4848-8A95-9CA2BCE9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Social Media &amp; Reaching Thousands Right From Your Phone </a:t>
            </a:r>
            <a:b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sz="3600" dirty="0"/>
          </a:p>
        </p:txBody>
      </p:sp>
      <p:sp>
        <p:nvSpPr>
          <p:cNvPr id="3" name="Facebook &amp; Twitter">
            <a:extLst>
              <a:ext uri="{FF2B5EF4-FFF2-40B4-BE49-F238E27FC236}">
                <a16:creationId xmlns:a16="http://schemas.microsoft.com/office/drawing/2014/main" id="{C583C80D-6EDC-0348-98AF-31A8C4933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Facebook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Reach families, community groups, and local news pages. Best for longer posts and photo albums. Tag your legislators — their pages are public.</a:t>
            </a:r>
            <a:b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X (Twitter)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Ideal for quick reactions to legislative news. Tag @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TNSenate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, @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TNHouseGOP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, or your specific legislator. Hashtags like #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TNLeg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connect you to the statewide conversation.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1171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89F610B2-42FC-4848-8A95-9CA2BCE9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Engaging the Media: Social Media &amp; Reaching Thousands Right From Your Phone </a:t>
            </a:r>
            <a:br>
              <a:rPr lang="en-US" sz="36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sz="3600" dirty="0"/>
          </a:p>
        </p:txBody>
      </p:sp>
      <p:sp>
        <p:nvSpPr>
          <p:cNvPr id="3" name="Instagram &amp; TikTik">
            <a:extLst>
              <a:ext uri="{FF2B5EF4-FFF2-40B4-BE49-F238E27FC236}">
                <a16:creationId xmlns:a16="http://schemas.microsoft.com/office/drawing/2014/main" id="{C583C80D-6EDC-0348-98AF-31A8C4933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Instagram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Photo + caption format is perfect for personal stories. A strong photo with 3–5 sentences can reach far beyond your followers through shares and hashtags.</a:t>
            </a:r>
          </a:p>
          <a:p>
            <a:pPr marL="457200" indent="-457200"/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457200" indent="-457200"/>
            <a:r>
              <a:rPr lang="en-US" b="1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TikTok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Short personal videos are among the most shareable content online. You don't need production value — authenticity is the point.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653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aging the Media : Social Media">
            <a:extLst>
              <a:ext uri="{FF2B5EF4-FFF2-40B4-BE49-F238E27FC236}">
                <a16:creationId xmlns:a16="http://schemas.microsoft.com/office/drawing/2014/main" id="{DF12540C-AE34-314B-9FFC-623417BC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Social Media &amp; Reaching Thousands Right From Your Phone: What Actually Works</a:t>
            </a:r>
            <a:b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</a:br>
            <a:endParaRPr lang="en-US" dirty="0"/>
          </a:p>
        </p:txBody>
      </p:sp>
      <p:sp>
        <p:nvSpPr>
          <p:cNvPr id="3" name="Do's and Don'ts">
            <a:extLst>
              <a:ext uri="{FF2B5EF4-FFF2-40B4-BE49-F238E27FC236}">
                <a16:creationId xmlns:a16="http://schemas.microsoft.com/office/drawing/2014/main" id="{B50B2416-6C98-8840-855C-FE0B0E5F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8994" y="3269413"/>
            <a:ext cx="3814011" cy="933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Do’s &amp; Don’ts</a:t>
            </a:r>
            <a:endParaRPr lang="en-US" sz="4000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78622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's">
            <a:extLst>
              <a:ext uri="{FF2B5EF4-FFF2-40B4-BE49-F238E27FC236}">
                <a16:creationId xmlns:a16="http://schemas.microsoft.com/office/drawing/2014/main" id="{5FB5E3D3-48E1-6844-844E-F67EB94F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DO’s –</a:t>
            </a:r>
            <a:endParaRPr lang="en-US" dirty="0"/>
          </a:p>
        </p:txBody>
      </p:sp>
      <p:sp>
        <p:nvSpPr>
          <p:cNvPr id="3" name="Do's List">
            <a:extLst>
              <a:ext uri="{FF2B5EF4-FFF2-40B4-BE49-F238E27FC236}">
                <a16:creationId xmlns:a16="http://schemas.microsoft.com/office/drawing/2014/main" id="{E95AA000-5F7E-164C-9078-948EAE6A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Start with a human moment, not a statistic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Use a photo — every time you can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Be specific: names, places, dates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End with a clear call to action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Tag your legislators' official accounts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Use 2–3 relevant hashtags (#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TNLeg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, #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DisabilityRights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)</a:t>
            </a:r>
          </a:p>
          <a:p>
            <a:pPr marL="457200" indent="-457200">
              <a:lnSpc>
                <a:spcPct val="150000"/>
              </a:lnSpc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Share in relevant groups and communities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123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'ts">
            <a:extLst>
              <a:ext uri="{FF2B5EF4-FFF2-40B4-BE49-F238E27FC236}">
                <a16:creationId xmlns:a16="http://schemas.microsoft.com/office/drawing/2014/main" id="{5FB5E3D3-48E1-6844-844E-F67EB94FA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2295"/>
            <a:ext cx="10515600" cy="1802983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</a:rPr>
              <a:t>DON’Ts –</a:t>
            </a:r>
            <a:endParaRPr lang="en-US" sz="4000" b="1" dirty="0">
              <a:solidFill>
                <a:srgbClr val="1A2A3A"/>
              </a:solidFill>
              <a:latin typeface="Avenir Roman" panose="02000503020000020003" pitchFamily="2" charset="0"/>
            </a:endParaRPr>
          </a:p>
        </p:txBody>
      </p:sp>
      <p:sp>
        <p:nvSpPr>
          <p:cNvPr id="3" name="Don'ts List">
            <a:extLst>
              <a:ext uri="{FF2B5EF4-FFF2-40B4-BE49-F238E27FC236}">
                <a16:creationId xmlns:a16="http://schemas.microsoft.com/office/drawing/2014/main" id="{E95AA000-5F7E-164C-9078-948EAE6A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Open with jargon or acronyms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Posts with no image or explanation 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Vague statements without a concrete ask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Only posting once and moving on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Long paragraphs — break them up</a:t>
            </a:r>
          </a:p>
          <a:p>
            <a:pPr indent="-3429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</a:rPr>
              <a:t>Arguing in comments — redirect to private message</a:t>
            </a:r>
          </a:p>
        </p:txBody>
      </p:sp>
    </p:spTree>
    <p:extLst>
      <p:ext uri="{BB962C8B-B14F-4D97-AF65-F5344CB8AC3E}">
        <p14:creationId xmlns:p14="http://schemas.microsoft.com/office/powerpoint/2010/main" val="1521939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ild Your Action Plan">
            <a:extLst>
              <a:ext uri="{FF2B5EF4-FFF2-40B4-BE49-F238E27FC236}">
                <a16:creationId xmlns:a16="http://schemas.microsoft.com/office/drawing/2014/main" id="{B089B6C0-F8AA-5E4C-B2D8-43BD237B3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Build Your Action Plan: </a:t>
            </a:r>
            <a:endParaRPr lang="en-US" dirty="0"/>
          </a:p>
        </p:txBody>
      </p:sp>
      <p:sp>
        <p:nvSpPr>
          <p:cNvPr id="3" name="Build Your Action Plan List">
            <a:extLst>
              <a:ext uri="{FF2B5EF4-FFF2-40B4-BE49-F238E27FC236}">
                <a16:creationId xmlns:a16="http://schemas.microsoft.com/office/drawing/2014/main" id="{C7384F7B-712A-8D44-A22C-B4F9485E3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909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This Week -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Write down your story in 3–5 sentences. Find your legislators at </a:t>
            </a:r>
            <a:r>
              <a:rPr lang="en-US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capitol.tn.gov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.</a:t>
            </a:r>
            <a:endParaRPr lang="en-US" b="1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This Month -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Request one in-person or virtual meeting. Write one letter to the editor.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This Quarter -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Follow up with a photo and handwritten note. Connect with 1–2 other advocates.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Ongoing -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Stay connected on social. Share published pieces. Engage during legislative session.</a:t>
            </a:r>
          </a:p>
        </p:txBody>
      </p:sp>
    </p:spTree>
    <p:extLst>
      <p:ext uri="{BB962C8B-B14F-4D97-AF65-F5344CB8AC3E}">
        <p14:creationId xmlns:p14="http://schemas.microsoft.com/office/powerpoint/2010/main" val="15609830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our Story Is Not Finished. Neither is the work. ">
            <a:extLst>
              <a:ext uri="{FF2B5EF4-FFF2-40B4-BE49-F238E27FC236}">
                <a16:creationId xmlns:a16="http://schemas.microsoft.com/office/drawing/2014/main" id="{D6321A40-91DA-874D-A27E-100C2487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Your Story Is Not Finished. Neither is the work. </a:t>
            </a:r>
            <a:endParaRPr lang="en-US" dirty="0"/>
          </a:p>
        </p:txBody>
      </p:sp>
      <p:sp>
        <p:nvSpPr>
          <p:cNvPr id="3" name="Story Not Finished List">
            <a:extLst>
              <a:ext uri="{FF2B5EF4-FFF2-40B4-BE49-F238E27FC236}">
                <a16:creationId xmlns:a16="http://schemas.microsoft.com/office/drawing/2014/main" id="{332C8B65-5420-5F4C-971C-07BA19E45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</a:pPr>
            <a:r>
              <a:rPr lang="en-US" b="1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Capitol.tn.gov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Find your legislators and their committees.</a:t>
            </a:r>
          </a:p>
          <a:p>
            <a:pPr marL="457200" indent="-457200">
              <a:lnSpc>
                <a:spcPct val="150000"/>
              </a:lnSpc>
            </a:pPr>
            <a:r>
              <a:rPr lang="en-US" b="1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TNDisability.org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Find resources, policy updates, and advocacy tools.</a:t>
            </a:r>
          </a:p>
          <a:p>
            <a:pPr marL="457200" indent="-457200">
              <a:lnSpc>
                <a:spcPct val="150000"/>
              </a:lnSpc>
            </a:pPr>
            <a:r>
              <a:rPr lang="en-US" b="1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Familyvoicestn.org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–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Family Voices of Tennessee programs and support</a:t>
            </a:r>
          </a:p>
          <a:p>
            <a:pPr marL="457200" indent="-457200">
              <a:lnSpc>
                <a:spcPct val="150000"/>
              </a:lnSpc>
            </a:pPr>
            <a:r>
              <a:rPr lang="en-US" b="1" dirty="0" err="1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revuptn.org</a:t>
            </a:r>
            <a:r>
              <a:rPr lang="en-US" b="1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 — </a:t>
            </a:r>
            <a:r>
              <a:rPr lang="en-US" dirty="0">
                <a:solidFill>
                  <a:srgbClr val="1A2A3A"/>
                </a:solidFill>
                <a:latin typeface="Avenir Roman" panose="02000503020000020003" pitchFamily="2" charset="0"/>
                <a:ea typeface="Trebuchet MS" pitchFamily="34" charset="-122"/>
                <a:cs typeface="Trebuchet MS" pitchFamily="34" charset="-120"/>
              </a:rPr>
              <a:t>Civic engagement and voter registration for people with disabilities</a:t>
            </a:r>
          </a:p>
          <a:p>
            <a:pPr marL="457200" indent="-457200">
              <a:lnSpc>
                <a:spcPct val="150000"/>
              </a:lnSpc>
            </a:pPr>
            <a:endParaRPr lang="en-US" dirty="0">
              <a:solidFill>
                <a:srgbClr val="1A2A3A"/>
              </a:solidFill>
              <a:latin typeface="Avenir Roman" panose="02000503020000020003" pitchFamily="2" charset="0"/>
              <a:ea typeface="Trebuchet MS" pitchFamily="34" charset="-122"/>
              <a:cs typeface="Trebuchet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103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ove All Rememeber">
            <a:extLst>
              <a:ext uri="{FF2B5EF4-FFF2-40B4-BE49-F238E27FC236}">
                <a16:creationId xmlns:a16="http://schemas.microsoft.com/office/drawing/2014/main" id="{5FD7DF63-A1BA-5F42-B338-6AE0D648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venir Roman" panose="02000503020000020003" pitchFamily="2" charset="0"/>
              </a:rPr>
              <a:t>Above all, remember:</a:t>
            </a:r>
            <a:endParaRPr lang="en-US" dirty="0"/>
          </a:p>
        </p:txBody>
      </p:sp>
      <p:sp>
        <p:nvSpPr>
          <p:cNvPr id="3" name="Above All Remember List">
            <a:extLst>
              <a:ext uri="{FF2B5EF4-FFF2-40B4-BE49-F238E27FC236}">
                <a16:creationId xmlns:a16="http://schemas.microsoft.com/office/drawing/2014/main" id="{ED13388C-5BA8-6247-994C-BE7073E4D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48572"/>
            <a:ext cx="10515600" cy="1270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Avenir Roman" panose="02000503020000020003" pitchFamily="2" charset="0"/>
              </a:rPr>
              <a:t>Small, consistent connections build the </a:t>
            </a:r>
          </a:p>
          <a:p>
            <a:pPr marL="0" indent="0" algn="ctr">
              <a:buNone/>
            </a:pPr>
            <a:r>
              <a:rPr lang="en-US" sz="3600" dirty="0">
                <a:latin typeface="Avenir Roman" panose="02000503020000020003" pitchFamily="2" charset="0"/>
              </a:rPr>
              <a:t>relationships that change policy.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22138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ank you! ">
            <a:extLst>
              <a:ext uri="{FF2B5EF4-FFF2-40B4-BE49-F238E27FC236}">
                <a16:creationId xmlns:a16="http://schemas.microsoft.com/office/drawing/2014/main" id="{63C6376D-DA73-C14D-8F18-B68BAF0BF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0043" y="3366414"/>
            <a:ext cx="9144000" cy="1442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  <a:latin typeface="Avenir Roman" panose="02000503020000020003" pitchFamily="2" charset="0"/>
              </a:rPr>
              <a:t>Thank you!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TDC Logo" descr="Three bird-shaped images appearing flying together over a horizon. The words &quot;Tennessee Disability Coalition&quot; appears in all caps under the bird shapes." title="Tennessee Disability Coalition Logo">
            <a:extLst>
              <a:ext uri="{FF2B5EF4-FFF2-40B4-BE49-F238E27FC236}">
                <a16:creationId xmlns:a16="http://schemas.microsoft.com/office/drawing/2014/main" id="{61AD4554-C601-BA47-85BA-92C6B3BFF9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753" y="1309349"/>
            <a:ext cx="1843322" cy="134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34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31568</TotalTime>
  <Words>1686</Words>
  <Application>Microsoft Macintosh PowerPoint</Application>
  <PresentationFormat>Widescreen</PresentationFormat>
  <Paragraphs>150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Avenir Roman</vt:lpstr>
      <vt:lpstr>Calibri</vt:lpstr>
      <vt:lpstr>Calibri Light</vt:lpstr>
      <vt:lpstr>Trebuchet MS</vt:lpstr>
      <vt:lpstr>Office Theme</vt:lpstr>
      <vt:lpstr>Sharing Your Story</vt:lpstr>
      <vt:lpstr>Tom Jedlowski</vt:lpstr>
      <vt:lpstr>What We'll Cover Today: </vt:lpstr>
      <vt:lpstr>By the end of this session, you'll know exactly how to use your story to influence the people who make decisions that affect your life.</vt:lpstr>
      <vt:lpstr>“Facts and data don’t move people. Stories do.” – TN State Sen. Bo Watson, R-Hickson </vt:lpstr>
      <vt:lpstr>The Elements of a Compelling Advocacy Story</vt:lpstr>
      <vt:lpstr>In-Person Meetings with Your Legislator: </vt:lpstr>
      <vt:lpstr>In Person Meetings with Your Legislator: Prepare </vt:lpstr>
      <vt:lpstr>In-Person Meetings with Your Legislator: During </vt:lpstr>
      <vt:lpstr>In-Person Meetings with Your Legislator: After  </vt:lpstr>
      <vt:lpstr>In-Person Meetings with Your Legislator: After</vt:lpstr>
      <vt:lpstr>Virtual Meetings with Your Legislator: </vt:lpstr>
      <vt:lpstr>Virtual Meetings with Your Legislator: Before </vt:lpstr>
      <vt:lpstr>Virtual Meetings with Your Legislator: During </vt:lpstr>
      <vt:lpstr>Virtual Meetings with Your Legislator: After  </vt:lpstr>
      <vt:lpstr>Virtual Meetings with Your Legislator: After  </vt:lpstr>
      <vt:lpstr>Virtual Meetings with Your Legislator: After  </vt:lpstr>
      <vt:lpstr>Engaging the Media: Print Newspapers &amp; Social Media </vt:lpstr>
      <vt:lpstr>Print Newspapers: Letters to the Editor </vt:lpstr>
      <vt:lpstr>Print Newspapers: Letters to the Editor </vt:lpstr>
      <vt:lpstr>Print Newspapers: Letters to the Editor </vt:lpstr>
      <vt:lpstr>Print Newspapers: Letters to the Editor </vt:lpstr>
      <vt:lpstr>Engaging the Media: Social Media &amp; Reaching Thousands Right From Your Phone  </vt:lpstr>
      <vt:lpstr>Engaging the Media: Social Media &amp; Reaching Thousands Right From Your Phone  </vt:lpstr>
      <vt:lpstr>Engaging the Media: Social Media &amp; Reaching Thousands Right From Your Phone  </vt:lpstr>
      <vt:lpstr>Social Media &amp; Reaching Thousands Right From Your Phone: What Actually Works </vt:lpstr>
      <vt:lpstr>DO’s –</vt:lpstr>
      <vt:lpstr>DON’Ts –</vt:lpstr>
      <vt:lpstr>Build Your Action Plan: </vt:lpstr>
      <vt:lpstr>Your Story Is Not Finished. Neither is the work. </vt:lpstr>
      <vt:lpstr>Above all, remember:</vt:lpstr>
      <vt:lpstr>Thank you!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Robert Rehley</dc:creator>
  <cp:keywords/>
  <dc:description/>
  <cp:lastModifiedBy>Microsoft Office User</cp:lastModifiedBy>
  <cp:revision>361</cp:revision>
  <cp:lastPrinted>2026-03-17T19:42:21Z</cp:lastPrinted>
  <dcterms:created xsi:type="dcterms:W3CDTF">2016-03-16T21:08:41Z</dcterms:created>
  <dcterms:modified xsi:type="dcterms:W3CDTF">2026-06-19T19:29:54Z</dcterms:modified>
  <cp:category/>
</cp:coreProperties>
</file>