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hT46UClhPMo9lIVCGwLSL2rxT0s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92"/>
  </p:normalViewPr>
  <p:slideViewPr>
    <p:cSldViewPr snapToGrid="0">
      <p:cViewPr varScale="1">
        <p:scale>
          <a:sx n="106" d="100"/>
          <a:sy n="106" d="100"/>
        </p:scale>
        <p:origin x="792"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 name="Google Shape;64;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 name="Google Shape;65;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 name="Google Shape;73;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fa6030b33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fa6030b331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g3fa6030b331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fa6030b331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fa6030b331_0_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g3fa6030b331_0_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fa909b701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fa909b701d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g3fa909b701d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fa909b701d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fa909b701d_0_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g3fa909b701d_0_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fa909b701d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fa909b701d_0_7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g3fa909b701d_0_7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fa909b701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fa909b701d_0_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g3fa909b701d_0_1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fa909b701d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fa909b701d_0_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g3fa909b701d_0_3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fa909b701d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fa909b701d_0_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g3fa909b701d_0_4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fa909b701d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fa909b701d_0_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g3fa909b701d_0_4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3fa909b701d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3fa909b701d_0_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2" name="Google Shape;152;g3fa909b701d_0_5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fa909b701d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3fa909b701d_0_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g3fa909b701d_0_23: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fa9c166579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fa9c166579_0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1" name="Google Shape;171;g3fa9c166579_0_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fa9c16657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fa9c166579_0_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9" name="Google Shape;179;g3fa9c166579_0_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faaeb320be_1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faaeb320be_1_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7" name="Google Shape;187;g3faaeb320be_1_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fa9c166579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fa9c166579_0_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5" name="Google Shape;195;g3fa9c166579_0_2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fa9c166579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fa9c166579_0_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3" name="Google Shape;203;g3fa9c166579_0_1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fa6030b331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fa6030b331_0_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1" name="Google Shape;211;g3fa6030b331_0_2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fa6030b331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fa6030b331_0_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g3fa6030b331_0_2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faaeb320be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faaeb320be_1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g3faaeb320be_1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242" name="Google Shape;242;p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
        <p:cNvGrpSpPr/>
        <p:nvPr/>
      </p:nvGrpSpPr>
      <p:grpSpPr>
        <a:xfrm>
          <a:off x="0" y="0"/>
          <a:ext cx="0" cy="0"/>
          <a:chOff x="0" y="0"/>
          <a:chExt cx="0" cy="0"/>
        </a:xfrm>
      </p:grpSpPr>
      <p:sp>
        <p:nvSpPr>
          <p:cNvPr id="17" name="Google Shape;17;p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Calibri"/>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22" name="Google Shape;22;p30"/>
          <p:cNvPicPr preferRelativeResize="0"/>
          <p:nvPr/>
        </p:nvPicPr>
        <p:blipFill rotWithShape="1">
          <a:blip r:embed="rId2">
            <a:alphaModFix/>
          </a:blip>
          <a:srcRect/>
          <a:stretch/>
        </p:blipFill>
        <p:spPr>
          <a:xfrm>
            <a:off x="0" y="0"/>
            <a:ext cx="12192000" cy="685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6" name="Google Shape;26;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SzPts val="1200"/>
              <a:buNone/>
              <a:defRPr/>
            </a:lvl1pPr>
            <a:lvl2pPr marL="0" marR="0" lvl="1" indent="0" algn="r">
              <a:lnSpc>
                <a:spcPct val="100000"/>
              </a:lnSpc>
              <a:spcBef>
                <a:spcPts val="0"/>
              </a:spcBef>
              <a:spcAft>
                <a:spcPts val="0"/>
              </a:spcAft>
              <a:buSzPts val="1200"/>
              <a:buNone/>
              <a:defRPr/>
            </a:lvl2pPr>
            <a:lvl3pPr marL="0" marR="0" lvl="2" indent="0" algn="r">
              <a:lnSpc>
                <a:spcPct val="100000"/>
              </a:lnSpc>
              <a:spcBef>
                <a:spcPts val="0"/>
              </a:spcBef>
              <a:spcAft>
                <a:spcPts val="0"/>
              </a:spcAft>
              <a:buSzPts val="1200"/>
              <a:buNone/>
              <a:defRPr/>
            </a:lvl3pPr>
            <a:lvl4pPr marL="0" marR="0" lvl="3" indent="0" algn="r">
              <a:lnSpc>
                <a:spcPct val="100000"/>
              </a:lnSpc>
              <a:spcBef>
                <a:spcPts val="0"/>
              </a:spcBef>
              <a:spcAft>
                <a:spcPts val="0"/>
              </a:spcAft>
              <a:buSzPts val="1200"/>
              <a:buNone/>
              <a:defRPr/>
            </a:lvl4pPr>
            <a:lvl5pPr marL="0" marR="0" lvl="4" indent="0" algn="r">
              <a:lnSpc>
                <a:spcPct val="100000"/>
              </a:lnSpc>
              <a:spcBef>
                <a:spcPts val="0"/>
              </a:spcBef>
              <a:spcAft>
                <a:spcPts val="0"/>
              </a:spcAft>
              <a:buSzPts val="1200"/>
              <a:buNone/>
              <a:defRPr/>
            </a:lvl5pPr>
            <a:lvl6pPr marL="0" marR="0" lvl="5" indent="0" algn="r">
              <a:lnSpc>
                <a:spcPct val="100000"/>
              </a:lnSpc>
              <a:spcBef>
                <a:spcPts val="0"/>
              </a:spcBef>
              <a:spcAft>
                <a:spcPts val="0"/>
              </a:spcAft>
              <a:buSzPts val="1200"/>
              <a:buNone/>
              <a:defRPr/>
            </a:lvl6pPr>
            <a:lvl7pPr marL="0" marR="0" lvl="6" indent="0" algn="r">
              <a:lnSpc>
                <a:spcPct val="100000"/>
              </a:lnSpc>
              <a:spcBef>
                <a:spcPts val="0"/>
              </a:spcBef>
              <a:spcAft>
                <a:spcPts val="0"/>
              </a:spcAft>
              <a:buSzPts val="1200"/>
              <a:buNone/>
              <a:defRPr/>
            </a:lvl7pPr>
            <a:lvl8pPr marL="0" marR="0" lvl="7" indent="0" algn="r">
              <a:lnSpc>
                <a:spcPct val="100000"/>
              </a:lnSpc>
              <a:spcBef>
                <a:spcPts val="0"/>
              </a:spcBef>
              <a:spcAft>
                <a:spcPts val="0"/>
              </a:spcAft>
              <a:buSzPts val="1200"/>
              <a:buNone/>
              <a:defRPr/>
            </a:lvl8pPr>
            <a:lvl9pPr marL="0" marR="0" lvl="8" indent="0" algn="r">
              <a:lnSpc>
                <a:spcPct val="100000"/>
              </a:lnSpc>
              <a:spcBef>
                <a:spcPts val="0"/>
              </a:spcBef>
              <a:spcAft>
                <a:spcPts val="0"/>
              </a:spcAft>
              <a:buSzPts val="120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9"/>
        <p:cNvGrpSpPr/>
        <p:nvPr/>
      </p:nvGrpSpPr>
      <p:grpSpPr>
        <a:xfrm>
          <a:off x="0" y="0"/>
          <a:ext cx="0" cy="0"/>
          <a:chOff x="0" y="0"/>
          <a:chExt cx="0" cy="0"/>
        </a:xfrm>
      </p:grpSpPr>
      <p:sp>
        <p:nvSpPr>
          <p:cNvPr id="30" name="Google Shape;30;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2" name="Google Shape;32;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 name="Google Shape;34;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
        <p:cNvGrpSpPr/>
        <p:nvPr/>
      </p:nvGrpSpPr>
      <p:grpSpPr>
        <a:xfrm>
          <a:off x="0" y="0"/>
          <a:ext cx="0" cy="0"/>
          <a:chOff x="0" y="0"/>
          <a:chExt cx="0" cy="0"/>
        </a:xfrm>
      </p:grpSpPr>
      <p:sp>
        <p:nvSpPr>
          <p:cNvPr id="44" name="Google Shape;44;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8"/>
          <p:cNvSpPr>
            <a:spLocks noGrp="1"/>
          </p:cNvSpPr>
          <p:nvPr>
            <p:ph type="pic" idx="2"/>
          </p:nvPr>
        </p:nvSpPr>
        <p:spPr>
          <a:xfrm>
            <a:off x="5183188" y="987425"/>
            <a:ext cx="6172200" cy="4873625"/>
          </a:xfrm>
          <a:prstGeom prst="rect">
            <a:avLst/>
          </a:prstGeom>
          <a:noFill/>
          <a:ln>
            <a:noFill/>
          </a:ln>
        </p:spPr>
      </p:sp>
      <p:sp>
        <p:nvSpPr>
          <p:cNvPr id="46" name="Google Shape;46;p3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7" name="Google Shape;4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0"/>
        <p:cNvGrpSpPr/>
        <p:nvPr/>
      </p:nvGrpSpPr>
      <p:grpSpPr>
        <a:xfrm>
          <a:off x="0" y="0"/>
          <a:ext cx="0" cy="0"/>
          <a:chOff x="0" y="0"/>
          <a:chExt cx="0" cy="0"/>
        </a:xfrm>
      </p:grpSpPr>
      <p:sp>
        <p:nvSpPr>
          <p:cNvPr id="51" name="Google Shape;51;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6"/>
        <p:cNvGrpSpPr/>
        <p:nvPr/>
      </p:nvGrpSpPr>
      <p:grpSpPr>
        <a:xfrm>
          <a:off x="0" y="0"/>
          <a:ext cx="0" cy="0"/>
          <a:chOff x="0" y="0"/>
          <a:chExt cx="0" cy="0"/>
        </a:xfrm>
      </p:grpSpPr>
      <p:sp>
        <p:nvSpPr>
          <p:cNvPr id="57" name="Google Shape;57;p4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4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5" name="Google Shape;15;p29"/>
          <p:cNvPicPr preferRelativeResize="0"/>
          <p:nvPr/>
        </p:nvPicPr>
        <p:blipFill rotWithShape="1">
          <a:blip r:embed="rId9">
            <a:alphaModFix/>
          </a:blip>
          <a:srcRect/>
          <a:stretch/>
        </p:blipFill>
        <p:spPr>
          <a:xfrm>
            <a:off x="0" y="0"/>
            <a:ext cx="12192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ada.gov/topics/community-integratio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hhs.gov/civil-rights/for-individuals/special-topics/community-living-and-olmstead/serving-people-disabilities-most-integrated-setting.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hyperlink" Target="https://www.ada.gov/topics/community-integration/"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pic>
        <p:nvPicPr>
          <p:cNvPr id="67" name="Google Shape;67;p1" descr="White TDC logo: a half circle with three images that represent geese flying with Tennessee Disability Coalition under thrm on a blue background. &#10;" title="TDC Logo"/>
          <p:cNvPicPr preferRelativeResize="0"/>
          <p:nvPr/>
        </p:nvPicPr>
        <p:blipFill rotWithShape="1">
          <a:blip r:embed="rId3">
            <a:alphaModFix/>
          </a:blip>
          <a:srcRect/>
          <a:stretch/>
        </p:blipFill>
        <p:spPr>
          <a:xfrm>
            <a:off x="4734923" y="945396"/>
            <a:ext cx="2722154" cy="1758429"/>
          </a:xfrm>
          <a:prstGeom prst="rect">
            <a:avLst/>
          </a:prstGeom>
          <a:noFill/>
          <a:ln>
            <a:noFill/>
          </a:ln>
        </p:spPr>
      </p:pic>
      <p:sp>
        <p:nvSpPr>
          <p:cNvPr id="68" name="Google Shape;68;p1"/>
          <p:cNvSpPr txBox="1">
            <a:spLocks noGrp="1"/>
          </p:cNvSpPr>
          <p:nvPr>
            <p:ph type="ctrTitle"/>
          </p:nvPr>
        </p:nvSpPr>
        <p:spPr>
          <a:xfrm>
            <a:off x="1524000" y="3245630"/>
            <a:ext cx="9144000" cy="1758429"/>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6000"/>
              <a:buFont typeface="Calibri"/>
              <a:buNone/>
            </a:pPr>
            <a:r>
              <a:rPr lang="en-US" sz="4800"/>
              <a:t>Community Integration Mandates</a:t>
            </a:r>
            <a:endParaRPr sz="4800"/>
          </a:p>
        </p:txBody>
      </p:sp>
      <p:sp>
        <p:nvSpPr>
          <p:cNvPr id="69" name="Google Shape;69;p1"/>
          <p:cNvSpPr txBox="1">
            <a:spLocks noGrp="1"/>
          </p:cNvSpPr>
          <p:nvPr>
            <p:ph type="subTitle" idx="1"/>
          </p:nvPr>
        </p:nvSpPr>
        <p:spPr>
          <a:xfrm>
            <a:off x="1311602" y="5329511"/>
            <a:ext cx="9144000" cy="701400"/>
          </a:xfrm>
          <a:prstGeom prst="rect">
            <a:avLst/>
          </a:prstGeom>
          <a:noFill/>
          <a:ln>
            <a:noFill/>
          </a:ln>
        </p:spPr>
        <p:txBody>
          <a:bodyPr spcFirstLastPara="1" wrap="square" lIns="91425" tIns="45700" rIns="91425" bIns="45700" anchor="t" anchorCtr="0">
            <a:normAutofit/>
          </a:bodyPr>
          <a:lstStyle/>
          <a:p>
            <a:pPr marL="457200" lvl="0" indent="-406400" algn="ctr" rtl="0">
              <a:lnSpc>
                <a:spcPct val="90000"/>
              </a:lnSpc>
              <a:spcBef>
                <a:spcPts val="1000"/>
              </a:spcBef>
              <a:spcAft>
                <a:spcPts val="0"/>
              </a:spcAft>
              <a:buClr>
                <a:schemeClr val="lt1"/>
              </a:buClr>
              <a:buSzPts val="2400"/>
              <a:buNone/>
            </a:pPr>
            <a:r>
              <a:rPr lang="en-US"/>
              <a:t>2026 Policy &amp; Membership Retreat</a:t>
            </a:r>
            <a:endParaRPr/>
          </a:p>
        </p:txBody>
      </p:sp>
      <p:sp>
        <p:nvSpPr>
          <p:cNvPr id="70" name="Google Shape;7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solidFill>
                  <a:schemeClr val="lt1"/>
                </a:solidFill>
              </a:rPr>
              <a:t>1</a:t>
            </a:fld>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en-US"/>
              <a:t>Intros &amp; housekeeping </a:t>
            </a:r>
            <a:endParaRPr/>
          </a:p>
        </p:txBody>
      </p:sp>
      <p:sp>
        <p:nvSpPr>
          <p:cNvPr id="76" name="Google Shape;76;p42"/>
          <p:cNvSpPr txBox="1">
            <a:spLocks noGrp="1"/>
          </p:cNvSpPr>
          <p:nvPr>
            <p:ph type="body" idx="1"/>
          </p:nvPr>
        </p:nvSpPr>
        <p:spPr>
          <a:xfrm>
            <a:off x="838200" y="1825625"/>
            <a:ext cx="10515600" cy="3947100"/>
          </a:xfrm>
          <a:prstGeom prst="rect">
            <a:avLst/>
          </a:prstGeom>
          <a:noFill/>
          <a:ln>
            <a:noFill/>
          </a:ln>
        </p:spPr>
        <p:txBody>
          <a:bodyPr spcFirstLastPara="1" wrap="square" lIns="91425" tIns="45700" rIns="91425" bIns="45700" anchor="t" anchorCtr="0">
            <a:normAutofit lnSpcReduction="10000"/>
          </a:bodyPr>
          <a:lstStyle/>
          <a:p>
            <a:pPr marL="457200" lvl="0" indent="-228600" algn="l" rtl="0">
              <a:lnSpc>
                <a:spcPct val="90000"/>
              </a:lnSpc>
              <a:spcBef>
                <a:spcPts val="1000"/>
              </a:spcBef>
              <a:spcAft>
                <a:spcPts val="0"/>
              </a:spcAft>
              <a:buSzPts val="2800"/>
              <a:buNone/>
            </a:pPr>
            <a:r>
              <a:rPr lang="en-US"/>
              <a:t>Speakers:</a:t>
            </a:r>
            <a:endParaRPr/>
          </a:p>
          <a:p>
            <a:pPr marL="914400" lvl="0" indent="-228600" algn="l" rtl="0">
              <a:lnSpc>
                <a:spcPct val="90000"/>
              </a:lnSpc>
              <a:spcBef>
                <a:spcPts val="1000"/>
              </a:spcBef>
              <a:spcAft>
                <a:spcPts val="0"/>
              </a:spcAft>
              <a:buSzPts val="2800"/>
              <a:buNone/>
            </a:pPr>
            <a:r>
              <a:rPr lang="en-US"/>
              <a:t>Carrie Carlson, Director of Community Engagement</a:t>
            </a:r>
            <a:endParaRPr/>
          </a:p>
          <a:p>
            <a:pPr marL="914400" lvl="0" indent="-228600" algn="l" rtl="0">
              <a:lnSpc>
                <a:spcPct val="90000"/>
              </a:lnSpc>
              <a:spcBef>
                <a:spcPts val="1000"/>
              </a:spcBef>
              <a:spcAft>
                <a:spcPts val="0"/>
              </a:spcAft>
              <a:buSzPts val="2800"/>
              <a:buNone/>
            </a:pPr>
            <a:r>
              <a:rPr lang="en-US"/>
              <a:t>Justine Hrvatin, Director of Public Policy</a:t>
            </a:r>
            <a:endParaRPr/>
          </a:p>
          <a:p>
            <a:pPr marL="914400" lvl="0" indent="-228600" algn="l" rtl="0">
              <a:lnSpc>
                <a:spcPct val="90000"/>
              </a:lnSpc>
              <a:spcBef>
                <a:spcPts val="1000"/>
              </a:spcBef>
              <a:spcAft>
                <a:spcPts val="0"/>
              </a:spcAft>
              <a:buSzPts val="2800"/>
              <a:buNone/>
            </a:pPr>
            <a:r>
              <a:rPr lang="en-US"/>
              <a:t>Leah Williamson, Director of Family Voices of TN</a:t>
            </a:r>
            <a:endParaRPr/>
          </a:p>
          <a:p>
            <a:pPr marL="914400" lvl="0" indent="-228600" algn="l" rtl="0">
              <a:lnSpc>
                <a:spcPct val="90000"/>
              </a:lnSpc>
              <a:spcBef>
                <a:spcPts val="1000"/>
              </a:spcBef>
              <a:spcAft>
                <a:spcPts val="0"/>
              </a:spcAft>
              <a:buSzPts val="2800"/>
              <a:buNone/>
            </a:pPr>
            <a:r>
              <a:rPr lang="en-US"/>
              <a:t>Sarah Sampson, Executive Director </a:t>
            </a:r>
            <a:endParaRPr/>
          </a:p>
          <a:p>
            <a:pPr marL="457200" lvl="0" indent="-228600" algn="l" rtl="0">
              <a:lnSpc>
                <a:spcPct val="90000"/>
              </a:lnSpc>
              <a:spcBef>
                <a:spcPts val="1000"/>
              </a:spcBef>
              <a:spcAft>
                <a:spcPts val="0"/>
              </a:spcAft>
              <a:buSzPts val="2800"/>
              <a:buNone/>
            </a:pPr>
            <a:r>
              <a:rPr lang="en-US"/>
              <a:t>We will take questions at the end.</a:t>
            </a:r>
            <a:endParaRPr/>
          </a:p>
          <a:p>
            <a:pPr marL="457200" lvl="0" indent="-228600" algn="l" rtl="0">
              <a:lnSpc>
                <a:spcPct val="90000"/>
              </a:lnSpc>
              <a:spcBef>
                <a:spcPts val="1000"/>
              </a:spcBef>
              <a:spcAft>
                <a:spcPts val="0"/>
              </a:spcAft>
              <a:buSzPts val="2800"/>
              <a:buNone/>
            </a:pPr>
            <a:r>
              <a:rPr lang="en-US"/>
              <a:t>If anyone has access issues, please let us know. </a:t>
            </a:r>
            <a:endParaRPr/>
          </a:p>
          <a:p>
            <a:pPr marL="457200" lvl="0" indent="-228600" algn="l" rtl="0">
              <a:lnSpc>
                <a:spcPct val="90000"/>
              </a:lnSpc>
              <a:spcBef>
                <a:spcPts val="1000"/>
              </a:spcBef>
              <a:spcAft>
                <a:spcPts val="0"/>
              </a:spcAft>
              <a:buSzPts val="2800"/>
              <a:buNone/>
            </a:pPr>
            <a:r>
              <a:rPr lang="en-US"/>
              <a:t>During questions, what do you have to wait for?</a:t>
            </a:r>
            <a:endParaRPr/>
          </a:p>
        </p:txBody>
      </p:sp>
      <p:sp>
        <p:nvSpPr>
          <p:cNvPr id="77" name="Google Shape;77;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solidFill>
                  <a:schemeClr val="lt1"/>
                </a:solidFill>
              </a:rPr>
              <a:t>2</a:t>
            </a:fld>
            <a:endParaRPr>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g3fa6030b331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Agenda</a:t>
            </a:r>
            <a:endParaRPr/>
          </a:p>
        </p:txBody>
      </p:sp>
      <p:sp>
        <p:nvSpPr>
          <p:cNvPr id="84" name="Google Shape;84;g3fa6030b331_0_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406400" algn="l" rtl="0">
              <a:spcBef>
                <a:spcPts val="1000"/>
              </a:spcBef>
              <a:spcAft>
                <a:spcPts val="0"/>
              </a:spcAft>
              <a:buSzPts val="2800"/>
              <a:buChar char="●"/>
            </a:pPr>
            <a:r>
              <a:rPr lang="en-US"/>
              <a:t>Carrie - Community Integration Mandate </a:t>
            </a:r>
            <a:endParaRPr/>
          </a:p>
          <a:p>
            <a:pPr marL="457200" lvl="0" indent="-406400" algn="l" rtl="0">
              <a:spcBef>
                <a:spcPts val="1000"/>
              </a:spcBef>
              <a:spcAft>
                <a:spcPts val="0"/>
              </a:spcAft>
              <a:buSzPts val="2800"/>
              <a:buChar char="●"/>
            </a:pPr>
            <a:r>
              <a:rPr lang="en-US"/>
              <a:t>Justine - DOJ Memos &amp; Texas v. Kennedy</a:t>
            </a:r>
            <a:endParaRPr/>
          </a:p>
          <a:p>
            <a:pPr marL="457200" lvl="0" indent="-406400" algn="l" rtl="0">
              <a:spcBef>
                <a:spcPts val="1000"/>
              </a:spcBef>
              <a:spcAft>
                <a:spcPts val="0"/>
              </a:spcAft>
              <a:buSzPts val="2800"/>
              <a:buChar char="●"/>
            </a:pPr>
            <a:r>
              <a:rPr lang="en-US"/>
              <a:t>Leah - Disability Advocate Response, AAPD, other states, family concern</a:t>
            </a:r>
            <a:endParaRPr/>
          </a:p>
          <a:p>
            <a:pPr marL="457200" lvl="0" indent="-406400" algn="l" rtl="0">
              <a:spcBef>
                <a:spcPts val="1000"/>
              </a:spcBef>
              <a:spcAft>
                <a:spcPts val="0"/>
              </a:spcAft>
              <a:buSzPts val="2800"/>
              <a:buChar char="●"/>
            </a:pPr>
            <a:r>
              <a:rPr lang="en-US"/>
              <a:t>Sarah - TDC Strategy</a:t>
            </a:r>
            <a:endParaRPr/>
          </a:p>
          <a:p>
            <a:pPr marL="0" lvl="0" indent="0" algn="l" rtl="0">
              <a:spcBef>
                <a:spcPts val="1000"/>
              </a:spcBef>
              <a:spcAft>
                <a:spcPts val="0"/>
              </a:spcAft>
              <a:buNone/>
            </a:pPr>
            <a:endParaRPr/>
          </a:p>
        </p:txBody>
      </p:sp>
      <p:sp>
        <p:nvSpPr>
          <p:cNvPr id="85" name="Google Shape;85;g3fa6030b331_0_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solidFill>
                  <a:srgbClr val="FFFFFF"/>
                </a:solidFill>
              </a:rPr>
              <a:t>3</a:t>
            </a:fld>
            <a:endParaRPr>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g3fa6030b331_0_7"/>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Carrie</a:t>
            </a:r>
            <a:endParaRPr/>
          </a:p>
        </p:txBody>
      </p:sp>
      <p:sp>
        <p:nvSpPr>
          <p:cNvPr id="92" name="Google Shape;92;g3fa6030b331_0_7"/>
          <p:cNvSpPr txBox="1">
            <a:spLocks noGrp="1"/>
          </p:cNvSpPr>
          <p:nvPr>
            <p:ph type="body" idx="1"/>
          </p:nvPr>
        </p:nvSpPr>
        <p:spPr>
          <a:xfrm>
            <a:off x="838200" y="2002650"/>
            <a:ext cx="10515600" cy="28527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What is Community Integration</a:t>
            </a:r>
            <a:endParaRPr/>
          </a:p>
          <a:p>
            <a:pPr marL="0" lvl="0" indent="0" algn="l" rtl="0">
              <a:spcBef>
                <a:spcPts val="1000"/>
              </a:spcBef>
              <a:spcAft>
                <a:spcPts val="0"/>
              </a:spcAft>
              <a:buNone/>
            </a:pPr>
            <a:r>
              <a:rPr lang="en-US"/>
              <a:t>Why is it important</a:t>
            </a:r>
            <a:endParaRPr/>
          </a:p>
          <a:p>
            <a:pPr marL="0" lvl="0" indent="0" algn="l" rtl="0">
              <a:spcBef>
                <a:spcPts val="1000"/>
              </a:spcBef>
              <a:spcAft>
                <a:spcPts val="0"/>
              </a:spcAft>
              <a:buNone/>
            </a:pPr>
            <a:r>
              <a:rPr lang="en-US"/>
              <a:t>Where it all started</a:t>
            </a:r>
            <a:endParaRPr/>
          </a:p>
        </p:txBody>
      </p:sp>
      <p:sp>
        <p:nvSpPr>
          <p:cNvPr id="93" name="Google Shape;93;g3fa6030b331_0_7"/>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g3fa909b701d_0_0"/>
          <p:cNvSpPr txBox="1">
            <a:spLocks noGrp="1"/>
          </p:cNvSpPr>
          <p:nvPr>
            <p:ph type="title"/>
          </p:nvPr>
        </p:nvSpPr>
        <p:spPr>
          <a:xfrm>
            <a:off x="1143000" y="21033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What do you think of when you hear “Community Integration”?</a:t>
            </a:r>
            <a:endParaRPr/>
          </a:p>
        </p:txBody>
      </p:sp>
      <p:sp>
        <p:nvSpPr>
          <p:cNvPr id="100" name="Google Shape;100;g3fa909b701d_0_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g3fa909b701d_0_7"/>
          <p:cNvSpPr txBox="1">
            <a:spLocks noGrp="1"/>
          </p:cNvSpPr>
          <p:nvPr>
            <p:ph type="title"/>
          </p:nvPr>
        </p:nvSpPr>
        <p:spPr>
          <a:xfrm>
            <a:off x="838200" y="528225"/>
            <a:ext cx="10515600" cy="11574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Where the Integration Mandate all Started</a:t>
            </a:r>
            <a:endParaRPr/>
          </a:p>
        </p:txBody>
      </p:sp>
      <p:sp>
        <p:nvSpPr>
          <p:cNvPr id="107" name="Google Shape;107;g3fa909b701d_0_7"/>
          <p:cNvSpPr txBox="1">
            <a:spLocks noGrp="1"/>
          </p:cNvSpPr>
          <p:nvPr>
            <p:ph type="body" idx="1"/>
          </p:nvPr>
        </p:nvSpPr>
        <p:spPr>
          <a:xfrm>
            <a:off x="674100" y="2156700"/>
            <a:ext cx="10679700" cy="3561300"/>
          </a:xfrm>
          <a:prstGeom prst="rect">
            <a:avLst/>
          </a:prstGeom>
        </p:spPr>
        <p:txBody>
          <a:bodyPr spcFirstLastPara="1" wrap="square" lIns="91425" tIns="45700" rIns="91425" bIns="45700" anchor="t" anchorCtr="0">
            <a:normAutofit/>
          </a:bodyPr>
          <a:lstStyle/>
          <a:p>
            <a:pPr marL="457200" lvl="0" indent="-387350" algn="l" rtl="0">
              <a:lnSpc>
                <a:spcPct val="115000"/>
              </a:lnSpc>
              <a:spcBef>
                <a:spcPts val="1000"/>
              </a:spcBef>
              <a:spcAft>
                <a:spcPts val="0"/>
              </a:spcAft>
              <a:buSzPts val="2500"/>
              <a:buChar char="•"/>
            </a:pPr>
            <a:r>
              <a:rPr lang="en-US" sz="2500">
                <a:latin typeface="Arial"/>
                <a:ea typeface="Arial"/>
                <a:cs typeface="Arial"/>
                <a:sym typeface="Arial"/>
              </a:rPr>
              <a:t>Been the law since 1977 (almost 50 years)</a:t>
            </a:r>
            <a:endParaRPr sz="2500">
              <a:latin typeface="Arial"/>
              <a:ea typeface="Arial"/>
              <a:cs typeface="Arial"/>
              <a:sym typeface="Arial"/>
            </a:endParaRPr>
          </a:p>
          <a:p>
            <a:pPr marL="457200" lvl="0" indent="-387350" algn="l" rtl="0">
              <a:lnSpc>
                <a:spcPct val="115000"/>
              </a:lnSpc>
              <a:spcBef>
                <a:spcPts val="0"/>
              </a:spcBef>
              <a:spcAft>
                <a:spcPts val="0"/>
              </a:spcAft>
              <a:buSzPts val="2500"/>
              <a:buFont typeface="Arial"/>
              <a:buChar char="•"/>
            </a:pPr>
            <a:r>
              <a:rPr lang="en-US" sz="2500">
                <a:latin typeface="Arial"/>
                <a:ea typeface="Arial"/>
                <a:cs typeface="Arial"/>
                <a:sym typeface="Arial"/>
              </a:rPr>
              <a:t>First appeared in Health and Human Services (HHS) Department, Section 504 regulation for grantees.</a:t>
            </a:r>
            <a:endParaRPr sz="2500">
              <a:latin typeface="Arial"/>
              <a:ea typeface="Arial"/>
              <a:cs typeface="Arial"/>
              <a:sym typeface="Arial"/>
            </a:endParaRPr>
          </a:p>
          <a:p>
            <a:pPr marL="457200" lvl="0" indent="-387350" algn="l" rtl="0">
              <a:lnSpc>
                <a:spcPct val="115000"/>
              </a:lnSpc>
              <a:spcBef>
                <a:spcPts val="0"/>
              </a:spcBef>
              <a:spcAft>
                <a:spcPts val="0"/>
              </a:spcAft>
              <a:buSzPts val="2500"/>
              <a:buFont typeface="Arial"/>
              <a:buChar char="•"/>
            </a:pPr>
            <a:r>
              <a:rPr lang="en-US" sz="2500">
                <a:latin typeface="Arial"/>
                <a:ea typeface="Arial"/>
                <a:cs typeface="Arial"/>
                <a:sym typeface="Arial"/>
              </a:rPr>
              <a:t>1990 after the ADA was passed, it was written in the Title II (State and Local Gov’t)</a:t>
            </a:r>
            <a:endParaRPr sz="2500">
              <a:latin typeface="Arial"/>
              <a:ea typeface="Arial"/>
              <a:cs typeface="Arial"/>
              <a:sym typeface="Arial"/>
            </a:endParaRPr>
          </a:p>
          <a:p>
            <a:pPr marL="457200" lvl="0" indent="-387350" algn="l" rtl="0">
              <a:lnSpc>
                <a:spcPct val="115000"/>
              </a:lnSpc>
              <a:spcBef>
                <a:spcPts val="0"/>
              </a:spcBef>
              <a:spcAft>
                <a:spcPts val="0"/>
              </a:spcAft>
              <a:buSzPts val="2500"/>
              <a:buFont typeface="Arial"/>
              <a:buChar char="•"/>
            </a:pPr>
            <a:r>
              <a:rPr lang="en-US" sz="2500">
                <a:latin typeface="Arial"/>
                <a:ea typeface="Arial"/>
                <a:cs typeface="Arial"/>
                <a:sym typeface="Arial"/>
              </a:rPr>
              <a:t>the Integration Mandate is in the laws and the statutes of Section 504 &amp; the ADA.</a:t>
            </a:r>
            <a:endParaRPr sz="2500">
              <a:latin typeface="Arial"/>
              <a:ea typeface="Arial"/>
              <a:cs typeface="Arial"/>
              <a:sym typeface="Arial"/>
            </a:endParaRPr>
          </a:p>
        </p:txBody>
      </p:sp>
      <p:sp>
        <p:nvSpPr>
          <p:cNvPr id="108" name="Google Shape;108;g3fa909b701d_0_7"/>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g3fa909b701d_0_70"/>
          <p:cNvSpPr txBox="1">
            <a:spLocks noGrp="1"/>
          </p:cNvSpPr>
          <p:nvPr>
            <p:ph type="title"/>
          </p:nvPr>
        </p:nvSpPr>
        <p:spPr>
          <a:xfrm>
            <a:off x="838200" y="320400"/>
            <a:ext cx="10515600" cy="1199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The Integration Mandate</a:t>
            </a:r>
            <a:endParaRPr/>
          </a:p>
        </p:txBody>
      </p:sp>
      <p:sp>
        <p:nvSpPr>
          <p:cNvPr id="115" name="Google Shape;115;g3fa909b701d_0_70"/>
          <p:cNvSpPr txBox="1">
            <a:spLocks noGrp="1"/>
          </p:cNvSpPr>
          <p:nvPr>
            <p:ph type="body" idx="1"/>
          </p:nvPr>
        </p:nvSpPr>
        <p:spPr>
          <a:xfrm>
            <a:off x="674250" y="2226850"/>
            <a:ext cx="10679700" cy="3462900"/>
          </a:xfrm>
          <a:prstGeom prst="rect">
            <a:avLst/>
          </a:prstGeom>
        </p:spPr>
        <p:txBody>
          <a:bodyPr spcFirstLastPara="1" wrap="square" lIns="91425" tIns="45700" rIns="91425" bIns="45700" anchor="t" anchorCtr="0">
            <a:normAutofit/>
          </a:bodyPr>
          <a:lstStyle/>
          <a:p>
            <a:pPr marL="0" lvl="0" indent="0" algn="l" rtl="0">
              <a:lnSpc>
                <a:spcPct val="115000"/>
              </a:lnSpc>
              <a:spcBef>
                <a:spcPts val="1000"/>
              </a:spcBef>
              <a:spcAft>
                <a:spcPts val="0"/>
              </a:spcAft>
              <a:buNone/>
            </a:pPr>
            <a:r>
              <a:rPr lang="en-US" sz="2500">
                <a:latin typeface="Arial"/>
                <a:ea typeface="Arial"/>
                <a:cs typeface="Arial"/>
                <a:sym typeface="Arial"/>
              </a:rPr>
              <a:t>The Americans with Disabilities Act (ADA) and Section 504 of the Rehabilitation Act both contain integration mandates:</a:t>
            </a:r>
            <a:endParaRPr sz="2500">
              <a:latin typeface="Arial"/>
              <a:ea typeface="Arial"/>
              <a:cs typeface="Arial"/>
              <a:sym typeface="Arial"/>
            </a:endParaRPr>
          </a:p>
          <a:p>
            <a:pPr marL="457200" lvl="0" indent="-387350" algn="l" rtl="0">
              <a:lnSpc>
                <a:spcPct val="115000"/>
              </a:lnSpc>
              <a:spcBef>
                <a:spcPts val="1000"/>
              </a:spcBef>
              <a:spcAft>
                <a:spcPts val="0"/>
              </a:spcAft>
              <a:buSzPts val="2500"/>
              <a:buFont typeface="Arial"/>
              <a:buChar char="•"/>
            </a:pPr>
            <a:r>
              <a:rPr lang="en-US" sz="2500" b="1">
                <a:latin typeface="Arial"/>
                <a:ea typeface="Arial"/>
                <a:cs typeface="Arial"/>
                <a:sym typeface="Arial"/>
              </a:rPr>
              <a:t>Bans the unnecessary segregation</a:t>
            </a:r>
            <a:r>
              <a:rPr lang="en-US" sz="2500">
                <a:latin typeface="Arial"/>
                <a:ea typeface="Arial"/>
                <a:cs typeface="Arial"/>
                <a:sym typeface="Arial"/>
              </a:rPr>
              <a:t> of people with disabilities</a:t>
            </a:r>
            <a:endParaRPr sz="2500">
              <a:latin typeface="Arial"/>
              <a:ea typeface="Arial"/>
              <a:cs typeface="Arial"/>
              <a:sym typeface="Arial"/>
            </a:endParaRPr>
          </a:p>
          <a:p>
            <a:pPr marL="457200" lvl="0" indent="-387350" algn="l" rtl="0">
              <a:lnSpc>
                <a:spcPct val="115000"/>
              </a:lnSpc>
              <a:spcBef>
                <a:spcPts val="0"/>
              </a:spcBef>
              <a:spcAft>
                <a:spcPts val="0"/>
              </a:spcAft>
              <a:buSzPts val="2500"/>
              <a:buChar char="•"/>
            </a:pPr>
            <a:r>
              <a:rPr lang="en-US" sz="2500" b="1">
                <a:latin typeface="Arial"/>
                <a:ea typeface="Arial"/>
                <a:cs typeface="Arial"/>
                <a:sym typeface="Arial"/>
              </a:rPr>
              <a:t>State and local governments that provide</a:t>
            </a:r>
            <a:r>
              <a:rPr lang="en-US" sz="2500">
                <a:latin typeface="Arial"/>
                <a:ea typeface="Arial"/>
                <a:cs typeface="Arial"/>
                <a:sym typeface="Arial"/>
              </a:rPr>
              <a:t> services to people with disabilities, must offer those services in people’s homes and communities – not just in institutions ~</a:t>
            </a:r>
            <a:r>
              <a:rPr lang="en-US" sz="2500">
                <a:uFill>
                  <a:noFill/>
                </a:uFill>
                <a:latin typeface="Arial"/>
                <a:ea typeface="Arial"/>
                <a:cs typeface="Arial"/>
                <a:sym typeface="Arial"/>
                <a:hlinkClick r:id="rId3"/>
              </a:rPr>
              <a:t> </a:t>
            </a:r>
            <a:r>
              <a:rPr lang="en-US" sz="2500" u="sng">
                <a:solidFill>
                  <a:schemeClr val="hlink"/>
                </a:solidFill>
                <a:latin typeface="Arial"/>
                <a:ea typeface="Arial"/>
                <a:cs typeface="Arial"/>
                <a:sym typeface="Arial"/>
                <a:hlinkClick r:id="rId3"/>
              </a:rPr>
              <a:t>ADA</a:t>
            </a:r>
            <a:endParaRPr sz="2500">
              <a:latin typeface="Arial"/>
              <a:ea typeface="Arial"/>
              <a:cs typeface="Arial"/>
              <a:sym typeface="Arial"/>
            </a:endParaRPr>
          </a:p>
        </p:txBody>
      </p:sp>
      <p:sp>
        <p:nvSpPr>
          <p:cNvPr id="116" name="Google Shape;116;g3fa909b701d_0_7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3fa909b701d_0_15"/>
          <p:cNvSpPr txBox="1">
            <a:spLocks noGrp="1"/>
          </p:cNvSpPr>
          <p:nvPr>
            <p:ph type="title"/>
          </p:nvPr>
        </p:nvSpPr>
        <p:spPr>
          <a:xfrm>
            <a:off x="838200" y="365125"/>
            <a:ext cx="10515600" cy="10434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Key Principles</a:t>
            </a:r>
            <a:endParaRPr/>
          </a:p>
        </p:txBody>
      </p:sp>
      <p:sp>
        <p:nvSpPr>
          <p:cNvPr id="123" name="Google Shape;123;g3fa909b701d_0_15"/>
          <p:cNvSpPr txBox="1">
            <a:spLocks noGrp="1"/>
          </p:cNvSpPr>
          <p:nvPr>
            <p:ph type="body" idx="1"/>
          </p:nvPr>
        </p:nvSpPr>
        <p:spPr>
          <a:xfrm>
            <a:off x="616500" y="1477850"/>
            <a:ext cx="10959000" cy="4449600"/>
          </a:xfrm>
          <a:prstGeom prst="rect">
            <a:avLst/>
          </a:prstGeom>
        </p:spPr>
        <p:txBody>
          <a:bodyPr spcFirstLastPara="1" wrap="square" lIns="91425" tIns="45700" rIns="91425" bIns="45700" anchor="t" anchorCtr="0">
            <a:normAutofit lnSpcReduction="10000"/>
          </a:bodyPr>
          <a:lstStyle/>
          <a:p>
            <a:pPr marL="457200" lvl="0" indent="-387350" algn="l" rtl="0">
              <a:lnSpc>
                <a:spcPct val="115000"/>
              </a:lnSpc>
              <a:spcBef>
                <a:spcPts val="1000"/>
              </a:spcBef>
              <a:spcAft>
                <a:spcPts val="0"/>
              </a:spcAft>
              <a:buSzPts val="2500"/>
              <a:buFont typeface="Arial"/>
              <a:buChar char="•"/>
            </a:pPr>
            <a:r>
              <a:rPr lang="en-US" sz="2500" b="1">
                <a:latin typeface="Arial"/>
                <a:ea typeface="Arial"/>
                <a:cs typeface="Arial"/>
                <a:sym typeface="Arial"/>
              </a:rPr>
              <a:t>Prohibition of Segregation: </a:t>
            </a:r>
            <a:r>
              <a:rPr lang="en-US" sz="2500">
                <a:latin typeface="Arial"/>
                <a:ea typeface="Arial"/>
                <a:cs typeface="Arial"/>
                <a:sym typeface="Arial"/>
              </a:rPr>
              <a:t>Unjustified institutionalization or isolation of individuals with disabilities is considered a form of unlawful discrimination.</a:t>
            </a:r>
            <a:endParaRPr sz="2500">
              <a:latin typeface="Arial"/>
              <a:ea typeface="Arial"/>
              <a:cs typeface="Arial"/>
              <a:sym typeface="Arial"/>
            </a:endParaRPr>
          </a:p>
          <a:p>
            <a:pPr marL="457200" lvl="0" indent="-387350" algn="l" rtl="0">
              <a:lnSpc>
                <a:spcPct val="115000"/>
              </a:lnSpc>
              <a:spcBef>
                <a:spcPts val="0"/>
              </a:spcBef>
              <a:spcAft>
                <a:spcPts val="0"/>
              </a:spcAft>
              <a:buSzPts val="2500"/>
              <a:buFont typeface="Arial"/>
              <a:buChar char="•"/>
            </a:pPr>
            <a:r>
              <a:rPr lang="en-US" sz="2500" b="1">
                <a:latin typeface="Arial"/>
                <a:ea typeface="Arial"/>
                <a:cs typeface="Arial"/>
                <a:sym typeface="Arial"/>
              </a:rPr>
              <a:t>The Olmstead Standard: </a:t>
            </a:r>
            <a:r>
              <a:rPr lang="en-US" sz="2500">
                <a:latin typeface="Arial"/>
                <a:ea typeface="Arial"/>
                <a:cs typeface="Arial"/>
                <a:sym typeface="Arial"/>
              </a:rPr>
              <a:t>Community-based placement is required if it is appropriate for the individual's needs, the individual does not oppose it, and </a:t>
            </a:r>
            <a:r>
              <a:rPr lang="en-US" sz="2500" b="1" u="sng">
                <a:latin typeface="Arial"/>
                <a:ea typeface="Arial"/>
                <a:cs typeface="Arial"/>
                <a:sym typeface="Arial"/>
              </a:rPr>
              <a:t>it can be reasonably accommodated using available state resources.</a:t>
            </a:r>
            <a:endParaRPr sz="2500" b="1" u="sng">
              <a:latin typeface="Arial"/>
              <a:ea typeface="Arial"/>
              <a:cs typeface="Arial"/>
              <a:sym typeface="Arial"/>
            </a:endParaRPr>
          </a:p>
          <a:p>
            <a:pPr marL="457200" lvl="0" indent="-387350" algn="l" rtl="0">
              <a:lnSpc>
                <a:spcPct val="115000"/>
              </a:lnSpc>
              <a:spcBef>
                <a:spcPts val="0"/>
              </a:spcBef>
              <a:spcAft>
                <a:spcPts val="0"/>
              </a:spcAft>
              <a:buSzPts val="2500"/>
              <a:buFont typeface="Arial"/>
              <a:buChar char="•"/>
            </a:pPr>
            <a:r>
              <a:rPr lang="en-US" sz="2500" b="1">
                <a:latin typeface="Arial"/>
                <a:ea typeface="Arial"/>
                <a:cs typeface="Arial"/>
                <a:sym typeface="Arial"/>
              </a:rPr>
              <a:t>Access to Services:</a:t>
            </a:r>
            <a:r>
              <a:rPr lang="en-US" sz="2500">
                <a:latin typeface="Arial"/>
                <a:ea typeface="Arial"/>
                <a:cs typeface="Arial"/>
                <a:sym typeface="Arial"/>
              </a:rPr>
              <a:t> Individuals are entitled to home and</a:t>
            </a:r>
            <a:r>
              <a:rPr lang="en-US" sz="2500">
                <a:uFill>
                  <a:noFill/>
                </a:uFill>
                <a:latin typeface="Arial"/>
                <a:ea typeface="Arial"/>
                <a:cs typeface="Arial"/>
                <a:sym typeface="Arial"/>
                <a:hlinkClick r:id="rId3"/>
              </a:rPr>
              <a:t> </a:t>
            </a:r>
            <a:r>
              <a:rPr lang="en-US" sz="2500" u="sng">
                <a:solidFill>
                  <a:schemeClr val="hlink"/>
                </a:solidFill>
                <a:latin typeface="Arial"/>
                <a:ea typeface="Arial"/>
                <a:cs typeface="Arial"/>
                <a:sym typeface="Arial"/>
                <a:hlinkClick r:id="rId3"/>
              </a:rPr>
              <a:t>Community Living and Olmstead</a:t>
            </a:r>
            <a:r>
              <a:rPr lang="en-US" sz="2500">
                <a:latin typeface="Arial"/>
                <a:ea typeface="Arial"/>
                <a:cs typeface="Arial"/>
                <a:sym typeface="Arial"/>
              </a:rPr>
              <a:t> support systems that enable them to live and work independently.</a:t>
            </a:r>
            <a:endParaRPr sz="2500">
              <a:latin typeface="Arial"/>
              <a:ea typeface="Arial"/>
              <a:cs typeface="Arial"/>
              <a:sym typeface="Arial"/>
            </a:endParaRPr>
          </a:p>
        </p:txBody>
      </p:sp>
      <p:sp>
        <p:nvSpPr>
          <p:cNvPr id="124" name="Google Shape;124;g3fa909b701d_0_15"/>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3fa909b701d_0_31"/>
          <p:cNvSpPr txBox="1">
            <a:spLocks noGrp="1"/>
          </p:cNvSpPr>
          <p:nvPr>
            <p:ph type="title"/>
          </p:nvPr>
        </p:nvSpPr>
        <p:spPr>
          <a:xfrm>
            <a:off x="838200" y="1850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Segregated Settings </a:t>
            </a:r>
            <a:endParaRPr/>
          </a:p>
        </p:txBody>
      </p:sp>
      <p:sp>
        <p:nvSpPr>
          <p:cNvPr id="131" name="Google Shape;131;g3fa909b701d_0_31"/>
          <p:cNvSpPr txBox="1">
            <a:spLocks noGrp="1"/>
          </p:cNvSpPr>
          <p:nvPr>
            <p:ph type="body" idx="1"/>
          </p:nvPr>
        </p:nvSpPr>
        <p:spPr>
          <a:xfrm>
            <a:off x="646550" y="1510700"/>
            <a:ext cx="10889700" cy="46083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Clr>
                <a:schemeClr val="dk1"/>
              </a:buClr>
              <a:buSzPts val="1100"/>
              <a:buFont typeface="Arial"/>
              <a:buNone/>
            </a:pPr>
            <a:r>
              <a:rPr lang="en-US" sz="2500">
                <a:latin typeface="Arial"/>
                <a:ea typeface="Arial"/>
                <a:cs typeface="Arial"/>
                <a:sym typeface="Arial"/>
              </a:rPr>
              <a:t>Places where people with disabilities live, work, or spend most of their time with other people with disabilities, other than non-disabled paid staff. These settings:</a:t>
            </a:r>
            <a:endParaRPr sz="2500">
              <a:latin typeface="Arial"/>
              <a:ea typeface="Arial"/>
              <a:cs typeface="Arial"/>
              <a:sym typeface="Arial"/>
            </a:endParaRPr>
          </a:p>
          <a:p>
            <a:pPr marL="457200" lvl="0" indent="-387350" algn="l" rtl="0">
              <a:spcBef>
                <a:spcPts val="1000"/>
              </a:spcBef>
              <a:spcAft>
                <a:spcPts val="0"/>
              </a:spcAft>
              <a:buSzPts val="2500"/>
              <a:buChar char="•"/>
            </a:pPr>
            <a:r>
              <a:rPr lang="en-US" sz="2500">
                <a:latin typeface="Arial"/>
                <a:ea typeface="Arial"/>
                <a:cs typeface="Arial"/>
                <a:sym typeface="Arial"/>
              </a:rPr>
              <a:t>tend to limit a person’s ability to go out in the community and mainly offer group activities and community outings;</a:t>
            </a:r>
            <a:endParaRPr sz="2500">
              <a:latin typeface="Arial"/>
              <a:ea typeface="Arial"/>
              <a:cs typeface="Arial"/>
              <a:sym typeface="Arial"/>
            </a:endParaRPr>
          </a:p>
          <a:p>
            <a:pPr marL="457200" lvl="0" indent="-387350" algn="l" rtl="0">
              <a:spcBef>
                <a:spcPts val="0"/>
              </a:spcBef>
              <a:spcAft>
                <a:spcPts val="0"/>
              </a:spcAft>
              <a:buSzPts val="2500"/>
              <a:buChar char="•"/>
            </a:pPr>
            <a:r>
              <a:rPr lang="en-US" sz="2500">
                <a:latin typeface="Arial"/>
                <a:ea typeface="Arial"/>
                <a:cs typeface="Arial"/>
                <a:sym typeface="Arial"/>
              </a:rPr>
              <a:t>lack privacy;</a:t>
            </a:r>
            <a:endParaRPr sz="2500">
              <a:latin typeface="Arial"/>
              <a:ea typeface="Arial"/>
              <a:cs typeface="Arial"/>
              <a:sym typeface="Arial"/>
            </a:endParaRPr>
          </a:p>
          <a:p>
            <a:pPr marL="457200" lvl="0" indent="-387350" algn="l" rtl="0">
              <a:spcBef>
                <a:spcPts val="0"/>
              </a:spcBef>
              <a:spcAft>
                <a:spcPts val="0"/>
              </a:spcAft>
              <a:buSzPts val="2500"/>
              <a:buChar char="•"/>
            </a:pPr>
            <a:r>
              <a:rPr lang="en-US" sz="2500">
                <a:latin typeface="Arial"/>
                <a:ea typeface="Arial"/>
                <a:cs typeface="Arial"/>
                <a:sym typeface="Arial"/>
              </a:rPr>
              <a:t>limit when or how often a person can have visitors; or</a:t>
            </a:r>
            <a:endParaRPr sz="2500">
              <a:latin typeface="Arial"/>
              <a:ea typeface="Arial"/>
              <a:cs typeface="Arial"/>
              <a:sym typeface="Arial"/>
            </a:endParaRPr>
          </a:p>
          <a:p>
            <a:pPr marL="457200" lvl="0" indent="-387350" algn="l" rtl="0">
              <a:spcBef>
                <a:spcPts val="0"/>
              </a:spcBef>
              <a:spcAft>
                <a:spcPts val="0"/>
              </a:spcAft>
              <a:buSzPts val="2500"/>
              <a:buChar char="•"/>
            </a:pPr>
            <a:r>
              <a:rPr lang="en-US" sz="2500">
                <a:latin typeface="Arial"/>
                <a:ea typeface="Arial"/>
                <a:cs typeface="Arial"/>
                <a:sym typeface="Arial"/>
              </a:rPr>
              <a:t>have a lot of rules, like about when a person can eat, bathe, groom, get dressed, or go out. </a:t>
            </a:r>
            <a:endParaRPr sz="2500">
              <a:latin typeface="Arial"/>
              <a:ea typeface="Arial"/>
              <a:cs typeface="Arial"/>
              <a:sym typeface="Arial"/>
            </a:endParaRPr>
          </a:p>
          <a:p>
            <a:pPr marL="0" lvl="0" indent="0" algn="l" rtl="0">
              <a:spcBef>
                <a:spcPts val="1000"/>
              </a:spcBef>
              <a:spcAft>
                <a:spcPts val="0"/>
              </a:spcAft>
              <a:buNone/>
            </a:pPr>
            <a:r>
              <a:rPr lang="en-US" sz="2500">
                <a:latin typeface="Arial"/>
                <a:ea typeface="Arial"/>
                <a:cs typeface="Arial"/>
                <a:sym typeface="Arial"/>
              </a:rPr>
              <a:t>Examples include mental health facilities, nursing homes, and intermediate care facilities.</a:t>
            </a:r>
            <a:endParaRPr sz="2500">
              <a:latin typeface="Arial"/>
              <a:ea typeface="Arial"/>
              <a:cs typeface="Arial"/>
              <a:sym typeface="Arial"/>
            </a:endParaRPr>
          </a:p>
        </p:txBody>
      </p:sp>
      <p:sp>
        <p:nvSpPr>
          <p:cNvPr id="132" name="Google Shape;132;g3fa909b701d_0_31"/>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g3fa909b701d_0_40"/>
          <p:cNvSpPr txBox="1">
            <a:spLocks noGrp="1"/>
          </p:cNvSpPr>
          <p:nvPr>
            <p:ph type="title"/>
          </p:nvPr>
        </p:nvSpPr>
        <p:spPr>
          <a:xfrm>
            <a:off x="727375" y="296000"/>
            <a:ext cx="10515600" cy="7806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Community-based Services</a:t>
            </a:r>
            <a:endParaRPr/>
          </a:p>
        </p:txBody>
      </p:sp>
      <p:sp>
        <p:nvSpPr>
          <p:cNvPr id="139" name="Google Shape;139;g3fa909b701d_0_40"/>
          <p:cNvSpPr txBox="1">
            <a:spLocks noGrp="1"/>
          </p:cNvSpPr>
          <p:nvPr>
            <p:ph type="body" idx="1"/>
          </p:nvPr>
        </p:nvSpPr>
        <p:spPr>
          <a:xfrm>
            <a:off x="577275" y="1256175"/>
            <a:ext cx="10972800" cy="4920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r>
              <a:rPr lang="en-US" sz="2200" b="1">
                <a:latin typeface="Arial"/>
                <a:ea typeface="Arial"/>
                <a:cs typeface="Arial"/>
                <a:sym typeface="Arial"/>
              </a:rPr>
              <a:t>Nursing services </a:t>
            </a:r>
            <a:r>
              <a:rPr lang="en-US" sz="2200">
                <a:latin typeface="Arial"/>
                <a:ea typeface="Arial"/>
                <a:cs typeface="Arial"/>
                <a:sym typeface="Arial"/>
              </a:rPr>
              <a:t>- nurse who comes to your house for ventilator or tracheostomy care</a:t>
            </a:r>
            <a:endParaRPr sz="2200">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2200" b="1">
                <a:latin typeface="Arial"/>
                <a:ea typeface="Arial"/>
                <a:cs typeface="Arial"/>
                <a:sym typeface="Arial"/>
              </a:rPr>
              <a:t>Personal care services/DSP’s - </a:t>
            </a:r>
            <a:r>
              <a:rPr lang="en-US" sz="2200">
                <a:latin typeface="Arial"/>
                <a:ea typeface="Arial"/>
                <a:cs typeface="Arial"/>
                <a:sym typeface="Arial"/>
              </a:rPr>
              <a:t>ADLs (activities of daily living) bathing/dressing)</a:t>
            </a:r>
            <a:endParaRPr sz="2200">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2200" b="1">
                <a:latin typeface="Arial"/>
                <a:ea typeface="Arial"/>
                <a:cs typeface="Arial"/>
                <a:sym typeface="Arial"/>
              </a:rPr>
              <a:t>Mental health services </a:t>
            </a:r>
            <a:r>
              <a:rPr lang="en-US" sz="2200">
                <a:latin typeface="Arial"/>
                <a:ea typeface="Arial"/>
                <a:cs typeface="Arial"/>
                <a:sym typeface="Arial"/>
              </a:rPr>
              <a:t>- counseling or ACT (Assertive Community Treatment) </a:t>
            </a:r>
            <a:endParaRPr sz="2200">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2200" b="1">
                <a:latin typeface="Arial"/>
                <a:ea typeface="Arial"/>
                <a:cs typeface="Arial"/>
                <a:sym typeface="Arial"/>
              </a:rPr>
              <a:t>Medication management </a:t>
            </a:r>
            <a:r>
              <a:rPr lang="en-US" sz="2200">
                <a:latin typeface="Arial"/>
                <a:ea typeface="Arial"/>
                <a:cs typeface="Arial"/>
                <a:sym typeface="Arial"/>
              </a:rPr>
              <a:t>- help taking medicine or providing reminders to take medicine</a:t>
            </a:r>
            <a:endParaRPr sz="2200">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2200" b="1">
                <a:latin typeface="Arial"/>
                <a:ea typeface="Arial"/>
                <a:cs typeface="Arial"/>
                <a:sym typeface="Arial"/>
              </a:rPr>
              <a:t>Peer mentorship </a:t>
            </a:r>
            <a:r>
              <a:rPr lang="en-US" sz="2200">
                <a:latin typeface="Arial"/>
                <a:ea typeface="Arial"/>
                <a:cs typeface="Arial"/>
                <a:sym typeface="Arial"/>
              </a:rPr>
              <a:t>- help from a person with lived experience who can model and support self-advocacy</a:t>
            </a:r>
            <a:endParaRPr sz="2200">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2200" b="1">
                <a:latin typeface="Arial"/>
                <a:ea typeface="Arial"/>
                <a:cs typeface="Arial"/>
                <a:sym typeface="Arial"/>
              </a:rPr>
              <a:t>Caregiver supports - </a:t>
            </a:r>
            <a:r>
              <a:rPr lang="en-US" sz="2200">
                <a:latin typeface="Arial"/>
                <a:ea typeface="Arial"/>
                <a:cs typeface="Arial"/>
                <a:sym typeface="Arial"/>
              </a:rPr>
              <a:t>mentorship, training, and respite</a:t>
            </a:r>
            <a:endParaRPr sz="2200">
              <a:latin typeface="Arial"/>
              <a:ea typeface="Arial"/>
              <a:cs typeface="Arial"/>
              <a:sym typeface="Arial"/>
            </a:endParaRPr>
          </a:p>
          <a:p>
            <a:pPr marL="0" lvl="0" indent="0" algn="l" rtl="0">
              <a:spcBef>
                <a:spcPts val="1000"/>
              </a:spcBef>
              <a:spcAft>
                <a:spcPts val="0"/>
              </a:spcAft>
              <a:buClr>
                <a:schemeClr val="dk1"/>
              </a:buClr>
              <a:buSzPts val="1100"/>
              <a:buFont typeface="Arial"/>
              <a:buNone/>
            </a:pPr>
            <a:r>
              <a:rPr lang="en-US" sz="2200" b="1">
                <a:latin typeface="Arial"/>
                <a:ea typeface="Arial"/>
                <a:cs typeface="Arial"/>
                <a:sym typeface="Arial"/>
              </a:rPr>
              <a:t>Home modifications </a:t>
            </a:r>
            <a:r>
              <a:rPr lang="en-US" sz="2200">
                <a:latin typeface="Arial"/>
                <a:ea typeface="Arial"/>
                <a:cs typeface="Arial"/>
                <a:sym typeface="Arial"/>
              </a:rPr>
              <a:t>- installing a ramp or widening a door</a:t>
            </a:r>
            <a:endParaRPr sz="2200">
              <a:latin typeface="Arial"/>
              <a:ea typeface="Arial"/>
              <a:cs typeface="Arial"/>
              <a:sym typeface="Arial"/>
            </a:endParaRPr>
          </a:p>
          <a:p>
            <a:pPr marL="0" lvl="0" indent="0" algn="l" rtl="0">
              <a:spcBef>
                <a:spcPts val="1000"/>
              </a:spcBef>
              <a:spcAft>
                <a:spcPts val="0"/>
              </a:spcAft>
              <a:buNone/>
            </a:pPr>
            <a:r>
              <a:rPr lang="en-US" sz="2200" b="1">
                <a:latin typeface="Arial"/>
                <a:ea typeface="Arial"/>
                <a:cs typeface="Arial"/>
                <a:sym typeface="Arial"/>
              </a:rPr>
              <a:t>Housing services </a:t>
            </a:r>
            <a:r>
              <a:rPr lang="en-US" sz="2200">
                <a:latin typeface="Arial"/>
                <a:ea typeface="Arial"/>
                <a:cs typeface="Arial"/>
                <a:sym typeface="Arial"/>
              </a:rPr>
              <a:t>- help finding, moving, and remaining in community-based housing</a:t>
            </a:r>
            <a:endParaRPr sz="2200">
              <a:latin typeface="Arial"/>
              <a:ea typeface="Arial"/>
              <a:cs typeface="Arial"/>
              <a:sym typeface="Arial"/>
            </a:endParaRPr>
          </a:p>
          <a:p>
            <a:pPr marL="0" lvl="0" indent="0" algn="ctr" rtl="0">
              <a:spcBef>
                <a:spcPts val="1000"/>
              </a:spcBef>
              <a:spcAft>
                <a:spcPts val="0"/>
              </a:spcAft>
              <a:buNone/>
            </a:pPr>
            <a:endParaRPr sz="1400">
              <a:latin typeface="Arial"/>
              <a:ea typeface="Arial"/>
              <a:cs typeface="Arial"/>
              <a:sym typeface="Arial"/>
            </a:endParaRPr>
          </a:p>
          <a:p>
            <a:pPr marL="0" lvl="0" indent="0" algn="ctr" rtl="0">
              <a:spcBef>
                <a:spcPts val="1000"/>
              </a:spcBef>
              <a:spcAft>
                <a:spcPts val="0"/>
              </a:spcAft>
              <a:buNone/>
            </a:pPr>
            <a:r>
              <a:rPr lang="en-US" sz="2200" b="1">
                <a:latin typeface="Arial"/>
                <a:ea typeface="Arial"/>
                <a:cs typeface="Arial"/>
                <a:sym typeface="Arial"/>
              </a:rPr>
              <a:t>Funded by federal, state, and local dollars!</a:t>
            </a:r>
            <a:endParaRPr sz="2200">
              <a:latin typeface="Arial"/>
              <a:ea typeface="Arial"/>
              <a:cs typeface="Arial"/>
              <a:sym typeface="Arial"/>
            </a:endParaRPr>
          </a:p>
        </p:txBody>
      </p:sp>
      <p:sp>
        <p:nvSpPr>
          <p:cNvPr id="140" name="Google Shape;140;g3fa909b701d_0_4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3fa909b701d_0_48"/>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Olmstead Started with Two Women</a:t>
            </a:r>
            <a:endParaRPr/>
          </a:p>
        </p:txBody>
      </p:sp>
      <p:sp>
        <p:nvSpPr>
          <p:cNvPr id="147" name="Google Shape;147;g3fa909b701d_0_48"/>
          <p:cNvSpPr txBox="1">
            <a:spLocks noGrp="1"/>
          </p:cNvSpPr>
          <p:nvPr>
            <p:ph type="body" idx="1"/>
          </p:nvPr>
        </p:nvSpPr>
        <p:spPr>
          <a:xfrm>
            <a:off x="838200" y="1825625"/>
            <a:ext cx="10515600" cy="4030200"/>
          </a:xfrm>
          <a:prstGeom prst="rect">
            <a:avLst/>
          </a:prstGeom>
        </p:spPr>
        <p:txBody>
          <a:bodyPr spcFirstLastPara="1" wrap="square" lIns="91425" tIns="45700" rIns="91425" bIns="45700" anchor="t" anchorCtr="0">
            <a:normAutofit/>
          </a:bodyPr>
          <a:lstStyle/>
          <a:p>
            <a:pPr marL="0" lvl="0" indent="0" algn="l" rtl="0">
              <a:lnSpc>
                <a:spcPct val="115000"/>
              </a:lnSpc>
              <a:spcBef>
                <a:spcPts val="1000"/>
              </a:spcBef>
              <a:spcAft>
                <a:spcPts val="0"/>
              </a:spcAft>
              <a:buNone/>
            </a:pPr>
            <a:r>
              <a:rPr lang="en-US" sz="2500">
                <a:latin typeface="Arial"/>
                <a:ea typeface="Arial"/>
                <a:cs typeface="Arial"/>
                <a:sym typeface="Arial"/>
              </a:rPr>
              <a:t>Both women:</a:t>
            </a:r>
            <a:endParaRPr sz="2500">
              <a:latin typeface="Arial"/>
              <a:ea typeface="Arial"/>
              <a:cs typeface="Arial"/>
              <a:sym typeface="Arial"/>
            </a:endParaRPr>
          </a:p>
          <a:p>
            <a:pPr marL="457200" lvl="0" indent="-387350" algn="l" rtl="0">
              <a:lnSpc>
                <a:spcPct val="115000"/>
              </a:lnSpc>
              <a:spcBef>
                <a:spcPts val="1000"/>
              </a:spcBef>
              <a:spcAft>
                <a:spcPts val="0"/>
              </a:spcAft>
              <a:buSzPts val="2500"/>
              <a:buFont typeface="Arial"/>
              <a:buChar char="•"/>
            </a:pPr>
            <a:r>
              <a:rPr lang="en-US" sz="2500">
                <a:latin typeface="Arial"/>
                <a:ea typeface="Arial"/>
                <a:cs typeface="Arial"/>
                <a:sym typeface="Arial"/>
              </a:rPr>
              <a:t>Had intellectual disabilities and mental health disabilities</a:t>
            </a:r>
            <a:endParaRPr sz="2500">
              <a:latin typeface="Arial"/>
              <a:ea typeface="Arial"/>
              <a:cs typeface="Arial"/>
              <a:sym typeface="Arial"/>
            </a:endParaRPr>
          </a:p>
          <a:p>
            <a:pPr marL="457200" lvl="0" indent="-387350" algn="l" rtl="0">
              <a:lnSpc>
                <a:spcPct val="115000"/>
              </a:lnSpc>
              <a:spcBef>
                <a:spcPts val="0"/>
              </a:spcBef>
              <a:spcAft>
                <a:spcPts val="0"/>
              </a:spcAft>
              <a:buSzPts val="2500"/>
              <a:buFont typeface="Arial"/>
              <a:buChar char="•"/>
            </a:pPr>
            <a:r>
              <a:rPr lang="en-US" sz="2500">
                <a:latin typeface="Arial"/>
                <a:ea typeface="Arial"/>
                <a:cs typeface="Arial"/>
                <a:sym typeface="Arial"/>
              </a:rPr>
              <a:t>Were living in institutions</a:t>
            </a:r>
            <a:endParaRPr sz="2500">
              <a:latin typeface="Arial"/>
              <a:ea typeface="Arial"/>
              <a:cs typeface="Arial"/>
              <a:sym typeface="Arial"/>
            </a:endParaRPr>
          </a:p>
          <a:p>
            <a:pPr marL="457200" lvl="0" indent="-387350" algn="l" rtl="0">
              <a:lnSpc>
                <a:spcPct val="115000"/>
              </a:lnSpc>
              <a:spcBef>
                <a:spcPts val="0"/>
              </a:spcBef>
              <a:spcAft>
                <a:spcPts val="0"/>
              </a:spcAft>
              <a:buSzPts val="2500"/>
              <a:buFont typeface="Arial"/>
              <a:buChar char="•"/>
            </a:pPr>
            <a:r>
              <a:rPr lang="en-US" sz="2500">
                <a:latin typeface="Arial"/>
                <a:ea typeface="Arial"/>
                <a:cs typeface="Arial"/>
                <a:sym typeface="Arial"/>
              </a:rPr>
              <a:t>Confined to a Georgia State Psychiatric hospital for months, and sometimes years after they had been cleared for discharge. </a:t>
            </a:r>
            <a:endParaRPr sz="2500">
              <a:latin typeface="Arial"/>
              <a:ea typeface="Arial"/>
              <a:cs typeface="Arial"/>
              <a:sym typeface="Arial"/>
            </a:endParaRPr>
          </a:p>
        </p:txBody>
      </p:sp>
      <p:sp>
        <p:nvSpPr>
          <p:cNvPr id="148" name="Google Shape;148;g3fa909b701d_0_4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3fa909b701d_0_56"/>
          <p:cNvSpPr txBox="1">
            <a:spLocks noGrp="1"/>
          </p:cNvSpPr>
          <p:nvPr>
            <p:ph type="title"/>
          </p:nvPr>
        </p:nvSpPr>
        <p:spPr>
          <a:xfrm>
            <a:off x="907475" y="131850"/>
            <a:ext cx="10515600" cy="6000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The Ladies of Olmstead</a:t>
            </a:r>
            <a:endParaRPr/>
          </a:p>
        </p:txBody>
      </p:sp>
      <p:sp>
        <p:nvSpPr>
          <p:cNvPr id="155" name="Google Shape;155;g3fa909b701d_0_56"/>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sp>
        <p:nvSpPr>
          <p:cNvPr id="156" name="Google Shape;156;g3fa909b701d_0_56"/>
          <p:cNvSpPr txBox="1"/>
          <p:nvPr/>
        </p:nvSpPr>
        <p:spPr>
          <a:xfrm>
            <a:off x="1547100" y="5273975"/>
            <a:ext cx="2909400" cy="69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chemeClr val="dk1"/>
                </a:solidFill>
              </a:rPr>
              <a:t>Lois Curtis</a:t>
            </a:r>
            <a:endParaRPr sz="2800">
              <a:solidFill>
                <a:schemeClr val="dk1"/>
              </a:solidFill>
            </a:endParaRPr>
          </a:p>
        </p:txBody>
      </p:sp>
      <p:sp>
        <p:nvSpPr>
          <p:cNvPr id="157" name="Google Shape;157;g3fa909b701d_0_56"/>
          <p:cNvSpPr txBox="1"/>
          <p:nvPr/>
        </p:nvSpPr>
        <p:spPr>
          <a:xfrm>
            <a:off x="7130500" y="5273975"/>
            <a:ext cx="2909400" cy="69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chemeClr val="dk1"/>
                </a:solidFill>
              </a:rPr>
              <a:t>Elaine Wilson</a:t>
            </a:r>
            <a:endParaRPr sz="2800">
              <a:solidFill>
                <a:schemeClr val="dk1"/>
              </a:solidFill>
            </a:endParaRPr>
          </a:p>
        </p:txBody>
      </p:sp>
      <p:pic>
        <p:nvPicPr>
          <p:cNvPr id="158" name="Google Shape;158;g3fa909b701d_0_56" title="loistest.jpg"/>
          <p:cNvPicPr preferRelativeResize="0"/>
          <p:nvPr/>
        </p:nvPicPr>
        <p:blipFill>
          <a:blip r:embed="rId3">
            <a:alphaModFix/>
          </a:blip>
          <a:stretch>
            <a:fillRect/>
          </a:stretch>
        </p:blipFill>
        <p:spPr>
          <a:xfrm>
            <a:off x="1680434" y="1062113"/>
            <a:ext cx="2814781" cy="4130950"/>
          </a:xfrm>
          <a:prstGeom prst="rect">
            <a:avLst/>
          </a:prstGeom>
          <a:noFill/>
          <a:ln>
            <a:noFill/>
          </a:ln>
        </p:spPr>
      </p:pic>
      <p:pic>
        <p:nvPicPr>
          <p:cNvPr id="159" name="Google Shape;159;g3fa909b701d_0_56" title="Picture1.jpg"/>
          <p:cNvPicPr preferRelativeResize="0"/>
          <p:nvPr/>
        </p:nvPicPr>
        <p:blipFill>
          <a:blip r:embed="rId4">
            <a:alphaModFix/>
          </a:blip>
          <a:stretch>
            <a:fillRect/>
          </a:stretch>
        </p:blipFill>
        <p:spPr>
          <a:xfrm>
            <a:off x="7252300" y="1062125"/>
            <a:ext cx="2557253" cy="4130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3fa909b701d_0_23"/>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300"/>
              <a:t>Olmstead Confirmed the Integration Mandate</a:t>
            </a:r>
            <a:endParaRPr sz="4300"/>
          </a:p>
        </p:txBody>
      </p:sp>
      <p:sp>
        <p:nvSpPr>
          <p:cNvPr id="166" name="Google Shape;166;g3fa909b701d_0_23"/>
          <p:cNvSpPr txBox="1">
            <a:spLocks noGrp="1"/>
          </p:cNvSpPr>
          <p:nvPr>
            <p:ph type="body" idx="1"/>
          </p:nvPr>
        </p:nvSpPr>
        <p:spPr>
          <a:xfrm>
            <a:off x="701975" y="1825625"/>
            <a:ext cx="10778700" cy="4351200"/>
          </a:xfrm>
          <a:prstGeom prst="rect">
            <a:avLst/>
          </a:prstGeom>
        </p:spPr>
        <p:txBody>
          <a:bodyPr spcFirstLastPara="1" wrap="square" lIns="91425" tIns="45700" rIns="91425" bIns="45700" anchor="t" anchorCtr="0">
            <a:normAutofit/>
          </a:bodyPr>
          <a:lstStyle/>
          <a:p>
            <a:pPr marL="0" lvl="0" indent="0" algn="l" rtl="0">
              <a:lnSpc>
                <a:spcPct val="150000"/>
              </a:lnSpc>
              <a:spcBef>
                <a:spcPts val="1000"/>
              </a:spcBef>
              <a:spcAft>
                <a:spcPts val="0"/>
              </a:spcAft>
              <a:buClr>
                <a:schemeClr val="dk1"/>
              </a:buClr>
              <a:buSzPts val="1100"/>
              <a:buFont typeface="Arial"/>
              <a:buNone/>
            </a:pPr>
            <a:r>
              <a:rPr lang="en-US" b="1" i="1">
                <a:latin typeface="Arial"/>
                <a:ea typeface="Arial"/>
                <a:cs typeface="Arial"/>
                <a:sym typeface="Arial"/>
              </a:rPr>
              <a:t>Olmstead v, L.C. is </a:t>
            </a:r>
            <a:r>
              <a:rPr lang="en-US">
                <a:latin typeface="Arial"/>
                <a:ea typeface="Arial"/>
                <a:cs typeface="Arial"/>
                <a:sym typeface="Arial"/>
              </a:rPr>
              <a:t>a landmark Supreme Court decision.</a:t>
            </a:r>
            <a:endParaRPr>
              <a:latin typeface="Arial"/>
              <a:ea typeface="Arial"/>
              <a:cs typeface="Arial"/>
              <a:sym typeface="Arial"/>
            </a:endParaRPr>
          </a:p>
          <a:p>
            <a:pPr marL="0" lvl="0" indent="0" algn="l" rtl="0">
              <a:lnSpc>
                <a:spcPct val="150000"/>
              </a:lnSpc>
              <a:spcBef>
                <a:spcPts val="1000"/>
              </a:spcBef>
              <a:spcAft>
                <a:spcPts val="0"/>
              </a:spcAft>
              <a:buNone/>
            </a:pPr>
            <a:r>
              <a:rPr lang="en-US">
                <a:latin typeface="Arial"/>
                <a:ea typeface="Arial"/>
                <a:cs typeface="Arial"/>
                <a:sym typeface="Arial"/>
              </a:rPr>
              <a:t>In 1999 United States Supreme Court ruled that under the Americans with Disabilities Act (ADA), the unjustified institutionalization of people with disabilities is a form of discrimination ~</a:t>
            </a:r>
            <a:r>
              <a:rPr lang="en-US">
                <a:uFill>
                  <a:noFill/>
                </a:uFill>
                <a:latin typeface="Arial"/>
                <a:ea typeface="Arial"/>
                <a:cs typeface="Arial"/>
                <a:sym typeface="Arial"/>
                <a:hlinkClick r:id="rId3"/>
              </a:rPr>
              <a:t> </a:t>
            </a:r>
            <a:r>
              <a:rPr lang="en-US" u="sng">
                <a:solidFill>
                  <a:schemeClr val="hlink"/>
                </a:solidFill>
                <a:latin typeface="Arial"/>
                <a:ea typeface="Arial"/>
                <a:cs typeface="Arial"/>
                <a:sym typeface="Arial"/>
                <a:hlinkClick r:id="rId3"/>
              </a:rPr>
              <a:t>ADA</a:t>
            </a:r>
            <a:endParaRPr/>
          </a:p>
        </p:txBody>
      </p:sp>
      <p:sp>
        <p:nvSpPr>
          <p:cNvPr id="167" name="Google Shape;167;g3fa909b701d_0_23"/>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3fa9c166579_0_1"/>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Department of Justice (DOJ) June 2026</a:t>
            </a:r>
            <a:endParaRPr/>
          </a:p>
        </p:txBody>
      </p:sp>
      <p:sp>
        <p:nvSpPr>
          <p:cNvPr id="174" name="Google Shape;174;g3fa9c166579_0_1"/>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400050" algn="l" rtl="0">
              <a:lnSpc>
                <a:spcPct val="115000"/>
              </a:lnSpc>
              <a:spcBef>
                <a:spcPts val="1000"/>
              </a:spcBef>
              <a:spcAft>
                <a:spcPts val="0"/>
              </a:spcAft>
              <a:buSzPts val="2700"/>
              <a:buFont typeface="Arial"/>
              <a:buChar char="•"/>
            </a:pPr>
            <a:r>
              <a:rPr lang="en-US" sz="2700">
                <a:latin typeface="Arial"/>
                <a:ea typeface="Arial"/>
                <a:cs typeface="Arial"/>
                <a:sym typeface="Arial"/>
              </a:rPr>
              <a:t>June 18, 2026, DOJ's Office of Legal Counsel issued a new opinion taking a different view on Olmstead. </a:t>
            </a:r>
            <a:endParaRPr sz="2700">
              <a:latin typeface="Arial"/>
              <a:ea typeface="Arial"/>
              <a:cs typeface="Arial"/>
              <a:sym typeface="Arial"/>
            </a:endParaRPr>
          </a:p>
          <a:p>
            <a:pPr marL="0" lvl="0" indent="0" algn="l" rtl="0">
              <a:spcBef>
                <a:spcPts val="1000"/>
              </a:spcBef>
              <a:spcAft>
                <a:spcPts val="0"/>
              </a:spcAft>
              <a:buNone/>
            </a:pPr>
            <a:endParaRPr sz="2700">
              <a:latin typeface="Arial"/>
              <a:ea typeface="Arial"/>
              <a:cs typeface="Arial"/>
              <a:sym typeface="Arial"/>
            </a:endParaRPr>
          </a:p>
          <a:p>
            <a:pPr marL="457200" lvl="0" indent="-400050" algn="l" rtl="0">
              <a:lnSpc>
                <a:spcPct val="115000"/>
              </a:lnSpc>
              <a:spcBef>
                <a:spcPts val="1000"/>
              </a:spcBef>
              <a:spcAft>
                <a:spcPts val="0"/>
              </a:spcAft>
              <a:buSzPts val="2700"/>
              <a:buFont typeface="Arial"/>
              <a:buChar char="•"/>
            </a:pPr>
            <a:r>
              <a:rPr lang="en-US" sz="2700">
                <a:latin typeface="Arial"/>
                <a:ea typeface="Arial"/>
                <a:cs typeface="Arial"/>
                <a:sym typeface="Arial"/>
              </a:rPr>
              <a:t>DOJ now argues that the ADA and Section 504 do not require states to provide services in the most integrated setting in the broad way DOJ previously interpreted them.</a:t>
            </a:r>
            <a:endParaRPr sz="4400"/>
          </a:p>
        </p:txBody>
      </p:sp>
      <p:sp>
        <p:nvSpPr>
          <p:cNvPr id="175" name="Google Shape;175;g3fa9c166579_0_1"/>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3fa9c166579_0_8"/>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Why is this memo important?</a:t>
            </a:r>
            <a:endParaRPr/>
          </a:p>
        </p:txBody>
      </p:sp>
      <p:sp>
        <p:nvSpPr>
          <p:cNvPr id="182" name="Google Shape;182;g3fa9c166579_0_8"/>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b="1">
                <a:latin typeface="Arial"/>
                <a:ea typeface="Arial"/>
                <a:cs typeface="Arial"/>
                <a:sym typeface="Arial"/>
              </a:rPr>
              <a:t>It is a reversal of feds’ previous interpretation of Olmstead.</a:t>
            </a:r>
            <a:endParaRPr b="1">
              <a:latin typeface="Arial"/>
              <a:ea typeface="Arial"/>
              <a:cs typeface="Arial"/>
              <a:sym typeface="Arial"/>
            </a:endParaRPr>
          </a:p>
          <a:p>
            <a:pPr marL="0" lvl="0" indent="0" algn="l" rtl="0">
              <a:spcBef>
                <a:spcPts val="1000"/>
              </a:spcBef>
              <a:spcAft>
                <a:spcPts val="0"/>
              </a:spcAft>
              <a:buNone/>
            </a:pPr>
            <a:endParaRPr>
              <a:latin typeface="Arial"/>
              <a:ea typeface="Arial"/>
              <a:cs typeface="Arial"/>
              <a:sym typeface="Arial"/>
            </a:endParaRPr>
          </a:p>
          <a:p>
            <a:pPr marL="457200" lvl="0" indent="-406400" algn="l" rtl="0">
              <a:lnSpc>
                <a:spcPct val="115000"/>
              </a:lnSpc>
              <a:spcBef>
                <a:spcPts val="1000"/>
              </a:spcBef>
              <a:spcAft>
                <a:spcPts val="0"/>
              </a:spcAft>
              <a:buSzPts val="2800"/>
              <a:buFont typeface="Arial"/>
              <a:buChar char="•"/>
            </a:pPr>
            <a:r>
              <a:rPr lang="en-US">
                <a:latin typeface="Arial"/>
                <a:ea typeface="Arial"/>
                <a:cs typeface="Arial"/>
                <a:sym typeface="Arial"/>
              </a:rPr>
              <a:t>For years, DOJ guidance said states </a:t>
            </a:r>
            <a:r>
              <a:rPr lang="en-US" i="1">
                <a:latin typeface="Arial"/>
                <a:ea typeface="Arial"/>
                <a:cs typeface="Arial"/>
                <a:sym typeface="Arial"/>
              </a:rPr>
              <a:t>could</a:t>
            </a:r>
            <a:r>
              <a:rPr lang="en-US">
                <a:latin typeface="Arial"/>
                <a:ea typeface="Arial"/>
                <a:cs typeface="Arial"/>
                <a:sym typeface="Arial"/>
              </a:rPr>
              <a:t> violate the ADA by:</a:t>
            </a:r>
            <a:endParaRPr>
              <a:latin typeface="Arial"/>
              <a:ea typeface="Arial"/>
              <a:cs typeface="Arial"/>
              <a:sym typeface="Arial"/>
            </a:endParaRPr>
          </a:p>
          <a:p>
            <a:pPr marL="914400" lvl="1" indent="-406400" algn="l" rtl="0">
              <a:lnSpc>
                <a:spcPct val="115000"/>
              </a:lnSpc>
              <a:spcBef>
                <a:spcPts val="0"/>
              </a:spcBef>
              <a:spcAft>
                <a:spcPts val="0"/>
              </a:spcAft>
              <a:buSzPts val="2800"/>
              <a:buFont typeface="Arial"/>
              <a:buChar char="•"/>
            </a:pPr>
            <a:r>
              <a:rPr lang="en-US" sz="2800">
                <a:latin typeface="Arial"/>
                <a:ea typeface="Arial"/>
                <a:cs typeface="Arial"/>
                <a:sym typeface="Arial"/>
              </a:rPr>
              <a:t>institutionalizing people unnecessarily</a:t>
            </a:r>
            <a:endParaRPr sz="2800">
              <a:latin typeface="Arial"/>
              <a:ea typeface="Arial"/>
              <a:cs typeface="Arial"/>
              <a:sym typeface="Arial"/>
            </a:endParaRPr>
          </a:p>
          <a:p>
            <a:pPr marL="914400" lvl="1" indent="-406400" algn="l" rtl="0">
              <a:lnSpc>
                <a:spcPct val="115000"/>
              </a:lnSpc>
              <a:spcBef>
                <a:spcPts val="0"/>
              </a:spcBef>
              <a:spcAft>
                <a:spcPts val="0"/>
              </a:spcAft>
              <a:buSzPts val="2800"/>
              <a:buFont typeface="Arial"/>
              <a:buChar char="•"/>
            </a:pPr>
            <a:r>
              <a:rPr lang="en-US" sz="2800">
                <a:latin typeface="Arial"/>
                <a:ea typeface="Arial"/>
                <a:cs typeface="Arial"/>
                <a:sym typeface="Arial"/>
              </a:rPr>
              <a:t>through service systems, funding decisions, waiting lists, or cuts that put people at serious risk of institutionalization</a:t>
            </a:r>
            <a:endParaRPr sz="2800">
              <a:latin typeface="Arial"/>
              <a:ea typeface="Arial"/>
              <a:cs typeface="Arial"/>
              <a:sym typeface="Arial"/>
            </a:endParaRPr>
          </a:p>
        </p:txBody>
      </p:sp>
      <p:sp>
        <p:nvSpPr>
          <p:cNvPr id="183" name="Google Shape;183;g3fa9c166579_0_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3faaeb320be_1_8"/>
          <p:cNvSpPr txBox="1">
            <a:spLocks noGrp="1"/>
          </p:cNvSpPr>
          <p:nvPr>
            <p:ph type="title"/>
          </p:nvPr>
        </p:nvSpPr>
        <p:spPr>
          <a:xfrm>
            <a:off x="803250" y="943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Texas v. Kennedy</a:t>
            </a:r>
            <a:endParaRPr/>
          </a:p>
        </p:txBody>
      </p:sp>
      <p:sp>
        <p:nvSpPr>
          <p:cNvPr id="190" name="Google Shape;190;g3faaeb320be_1_8"/>
          <p:cNvSpPr txBox="1">
            <a:spLocks noGrp="1"/>
          </p:cNvSpPr>
          <p:nvPr>
            <p:ph type="body" idx="1"/>
          </p:nvPr>
        </p:nvSpPr>
        <p:spPr>
          <a:xfrm>
            <a:off x="393125" y="1380325"/>
            <a:ext cx="11697900" cy="4796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400" b="1">
                <a:latin typeface="Arial"/>
                <a:ea typeface="Arial"/>
                <a:cs typeface="Arial"/>
                <a:sym typeface="Arial"/>
              </a:rPr>
              <a:t>What is it?</a:t>
            </a:r>
            <a:endParaRPr sz="2400" b="1">
              <a:latin typeface="Arial"/>
              <a:ea typeface="Arial"/>
              <a:cs typeface="Arial"/>
              <a:sym typeface="Arial"/>
            </a:endParaRPr>
          </a:p>
          <a:p>
            <a:pPr marL="457200" lvl="0" indent="-381000" algn="l" rtl="0">
              <a:spcBef>
                <a:spcPts val="1000"/>
              </a:spcBef>
              <a:spcAft>
                <a:spcPts val="0"/>
              </a:spcAft>
              <a:buSzPts val="2400"/>
              <a:buFont typeface="Arial"/>
              <a:buChar char="•"/>
            </a:pPr>
            <a:r>
              <a:rPr lang="en-US" sz="2400">
                <a:latin typeface="Arial"/>
                <a:ea typeface="Arial"/>
                <a:cs typeface="Arial"/>
                <a:sym typeface="Arial"/>
              </a:rPr>
              <a:t>lawsuit challenging parts of the federal government’s 2024 Section 504 rules.</a:t>
            </a:r>
            <a:endParaRPr sz="2400">
              <a:latin typeface="Arial"/>
              <a:ea typeface="Arial"/>
              <a:cs typeface="Arial"/>
              <a:sym typeface="Arial"/>
            </a:endParaRPr>
          </a:p>
          <a:p>
            <a:pPr marL="457200" lvl="0" indent="-381000" algn="l" rtl="0">
              <a:spcBef>
                <a:spcPts val="0"/>
              </a:spcBef>
              <a:spcAft>
                <a:spcPts val="0"/>
              </a:spcAft>
              <a:buSzPts val="2400"/>
              <a:buChar char="•"/>
            </a:pPr>
            <a:r>
              <a:rPr lang="en-US" sz="2400">
                <a:latin typeface="Arial"/>
                <a:ea typeface="Arial"/>
                <a:cs typeface="Arial"/>
                <a:sym typeface="Arial"/>
              </a:rPr>
              <a:t>does not overturn </a:t>
            </a:r>
            <a:r>
              <a:rPr lang="en-US" sz="2400" i="1">
                <a:latin typeface="Arial"/>
                <a:ea typeface="Arial"/>
                <a:cs typeface="Arial"/>
                <a:sym typeface="Arial"/>
              </a:rPr>
              <a:t>Olmstead</a:t>
            </a:r>
            <a:r>
              <a:rPr lang="en-US" sz="2400">
                <a:latin typeface="Arial"/>
                <a:ea typeface="Arial"/>
                <a:cs typeface="Arial"/>
                <a:sym typeface="Arial"/>
              </a:rPr>
              <a:t> or the ADA,</a:t>
            </a:r>
            <a:endParaRPr sz="2400">
              <a:latin typeface="Arial"/>
              <a:ea typeface="Arial"/>
              <a:cs typeface="Arial"/>
              <a:sym typeface="Arial"/>
            </a:endParaRPr>
          </a:p>
          <a:p>
            <a:pPr marL="0" lvl="0" indent="0" algn="l" rtl="0">
              <a:spcBef>
                <a:spcPts val="1000"/>
              </a:spcBef>
              <a:spcAft>
                <a:spcPts val="0"/>
              </a:spcAft>
              <a:buNone/>
            </a:pPr>
            <a:endParaRPr sz="2400">
              <a:latin typeface="Arial"/>
              <a:ea typeface="Arial"/>
              <a:cs typeface="Arial"/>
              <a:sym typeface="Arial"/>
            </a:endParaRPr>
          </a:p>
          <a:p>
            <a:pPr marL="0" lvl="0" indent="0" algn="l" rtl="0">
              <a:spcBef>
                <a:spcPts val="1000"/>
              </a:spcBef>
              <a:spcAft>
                <a:spcPts val="0"/>
              </a:spcAft>
              <a:buNone/>
            </a:pPr>
            <a:r>
              <a:rPr lang="en-US" sz="2400" b="1">
                <a:latin typeface="Arial"/>
                <a:ea typeface="Arial"/>
                <a:cs typeface="Arial"/>
                <a:sym typeface="Arial"/>
              </a:rPr>
              <a:t>What are the 2024 Section 504 rules? </a:t>
            </a:r>
            <a:endParaRPr sz="2400" b="1">
              <a:latin typeface="Arial"/>
              <a:ea typeface="Arial"/>
              <a:cs typeface="Arial"/>
              <a:sym typeface="Arial"/>
            </a:endParaRPr>
          </a:p>
          <a:p>
            <a:pPr marL="0" lvl="0" indent="0" algn="l" rtl="0">
              <a:spcBef>
                <a:spcPts val="1000"/>
              </a:spcBef>
              <a:spcAft>
                <a:spcPts val="0"/>
              </a:spcAft>
              <a:buNone/>
            </a:pPr>
            <a:r>
              <a:rPr lang="en-US" sz="2400">
                <a:latin typeface="Arial"/>
                <a:ea typeface="Arial"/>
                <a:cs typeface="Arial"/>
                <a:sym typeface="Arial"/>
              </a:rPr>
              <a:t>Updated regulations on how the ban on disability discrimination applies to health and human services programs that receive HHS funding </a:t>
            </a:r>
            <a:endParaRPr sz="2400">
              <a:latin typeface="Arial"/>
              <a:ea typeface="Arial"/>
              <a:cs typeface="Arial"/>
              <a:sym typeface="Arial"/>
            </a:endParaRPr>
          </a:p>
          <a:p>
            <a:pPr marL="0" lvl="0" indent="0" algn="l" rtl="0">
              <a:lnSpc>
                <a:spcPct val="110000"/>
              </a:lnSpc>
              <a:spcBef>
                <a:spcPts val="2000"/>
              </a:spcBef>
              <a:spcAft>
                <a:spcPts val="0"/>
              </a:spcAft>
              <a:buNone/>
            </a:pPr>
            <a:endParaRPr sz="2400">
              <a:solidFill>
                <a:srgbClr val="222222"/>
              </a:solidFill>
              <a:highlight>
                <a:schemeClr val="lt1"/>
              </a:highlight>
              <a:latin typeface="Arial"/>
              <a:ea typeface="Arial"/>
              <a:cs typeface="Arial"/>
              <a:sym typeface="Arial"/>
            </a:endParaRPr>
          </a:p>
          <a:p>
            <a:pPr marL="0" lvl="0" indent="0" algn="l" rtl="0">
              <a:lnSpc>
                <a:spcPct val="110000"/>
              </a:lnSpc>
              <a:spcBef>
                <a:spcPts val="2000"/>
              </a:spcBef>
              <a:spcAft>
                <a:spcPts val="600"/>
              </a:spcAft>
              <a:buNone/>
            </a:pPr>
            <a:r>
              <a:rPr lang="en-US" sz="2400" b="1">
                <a:solidFill>
                  <a:srgbClr val="222222"/>
                </a:solidFill>
                <a:highlight>
                  <a:schemeClr val="lt1"/>
                </a:highlight>
                <a:latin typeface="Arial"/>
                <a:ea typeface="Arial"/>
                <a:cs typeface="Arial"/>
                <a:sym typeface="Arial"/>
              </a:rPr>
              <a:t>In August 2026, the feds joined the states in asking the court to remove the community-integration language from those Section 504 regulations. </a:t>
            </a:r>
            <a:endParaRPr sz="2400" b="1">
              <a:latin typeface="Arial"/>
              <a:ea typeface="Arial"/>
              <a:cs typeface="Arial"/>
              <a:sym typeface="Arial"/>
            </a:endParaRPr>
          </a:p>
        </p:txBody>
      </p:sp>
      <p:sp>
        <p:nvSpPr>
          <p:cNvPr id="191" name="Google Shape;191;g3faaeb320be_1_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g3fa9c166579_0_22"/>
          <p:cNvSpPr txBox="1">
            <a:spLocks noGrp="1"/>
          </p:cNvSpPr>
          <p:nvPr>
            <p:ph type="title"/>
          </p:nvPr>
        </p:nvSpPr>
        <p:spPr>
          <a:xfrm>
            <a:off x="750875" y="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Arial"/>
                <a:ea typeface="Arial"/>
                <a:cs typeface="Arial"/>
                <a:sym typeface="Arial"/>
              </a:rPr>
              <a:t>What does all this mean for Tennessee?</a:t>
            </a:r>
            <a:endParaRPr>
              <a:latin typeface="Arial"/>
              <a:ea typeface="Arial"/>
              <a:cs typeface="Arial"/>
              <a:sym typeface="Arial"/>
            </a:endParaRPr>
          </a:p>
        </p:txBody>
      </p:sp>
      <p:sp>
        <p:nvSpPr>
          <p:cNvPr id="198" name="Google Shape;198;g3fa9c166579_0_22"/>
          <p:cNvSpPr txBox="1">
            <a:spLocks noGrp="1"/>
          </p:cNvSpPr>
          <p:nvPr>
            <p:ph type="body" idx="1"/>
          </p:nvPr>
        </p:nvSpPr>
        <p:spPr>
          <a:xfrm>
            <a:off x="838200" y="1598475"/>
            <a:ext cx="10515600" cy="4351200"/>
          </a:xfrm>
          <a:prstGeom prst="rect">
            <a:avLst/>
          </a:prstGeom>
        </p:spPr>
        <p:txBody>
          <a:bodyPr spcFirstLastPara="1" wrap="square" lIns="91425" tIns="45700" rIns="91425" bIns="45700" anchor="t" anchorCtr="0">
            <a:noAutofit/>
          </a:bodyPr>
          <a:lstStyle/>
          <a:p>
            <a:pPr marL="0" lvl="0" indent="0" algn="l" rtl="0">
              <a:lnSpc>
                <a:spcPct val="110000"/>
              </a:lnSpc>
              <a:spcBef>
                <a:spcPts val="2000"/>
              </a:spcBef>
              <a:spcAft>
                <a:spcPts val="0"/>
              </a:spcAft>
              <a:buClr>
                <a:schemeClr val="dk1"/>
              </a:buClr>
              <a:buSzPts val="1100"/>
              <a:buFont typeface="Arial"/>
              <a:buNone/>
            </a:pPr>
            <a:r>
              <a:rPr lang="en-US" sz="2400" b="1">
                <a:solidFill>
                  <a:srgbClr val="222222"/>
                </a:solidFill>
                <a:highlight>
                  <a:srgbClr val="FFFFFF"/>
                </a:highlight>
                <a:latin typeface="Arial"/>
                <a:ea typeface="Arial"/>
                <a:cs typeface="Arial"/>
                <a:sym typeface="Arial"/>
              </a:rPr>
              <a:t>Can people with disabilities still bring Olmstead claims?</a:t>
            </a:r>
            <a:endParaRPr sz="2400" b="1">
              <a:solidFill>
                <a:srgbClr val="222222"/>
              </a:solidFill>
              <a:highlight>
                <a:srgbClr val="FFFFFF"/>
              </a:highlight>
              <a:latin typeface="Arial"/>
              <a:ea typeface="Arial"/>
              <a:cs typeface="Arial"/>
              <a:sym typeface="Arial"/>
            </a:endParaRPr>
          </a:p>
          <a:p>
            <a:pPr marL="0" lvl="0" indent="0" algn="l" rtl="0">
              <a:lnSpc>
                <a:spcPct val="150000"/>
              </a:lnSpc>
              <a:spcBef>
                <a:spcPts val="800"/>
              </a:spcBef>
              <a:spcAft>
                <a:spcPts val="0"/>
              </a:spcAft>
              <a:buClr>
                <a:schemeClr val="dk1"/>
              </a:buClr>
              <a:buSzPts val="1100"/>
              <a:buFont typeface="Arial"/>
              <a:buNone/>
            </a:pPr>
            <a:r>
              <a:rPr lang="en-US" sz="2400">
                <a:highlight>
                  <a:srgbClr val="FFFFFF"/>
                </a:highlight>
                <a:latin typeface="Arial"/>
                <a:ea typeface="Arial"/>
                <a:cs typeface="Arial"/>
                <a:sym typeface="Arial"/>
              </a:rPr>
              <a:t>Yes, people with disabilities can still bring Olmstead claims. The DOJ’s June 2026 opinion or July 2026 Federal Register notice don’t erase the ADA, Section 504, or the right to challenge unnecessary institutionalization. </a:t>
            </a:r>
            <a:endParaRPr sz="2400">
              <a:latin typeface="Arial"/>
              <a:ea typeface="Arial"/>
              <a:cs typeface="Arial"/>
              <a:sym typeface="Arial"/>
            </a:endParaRPr>
          </a:p>
          <a:p>
            <a:pPr marL="0" lvl="0" indent="0" algn="l" rtl="0">
              <a:spcBef>
                <a:spcPts val="1000"/>
              </a:spcBef>
              <a:spcAft>
                <a:spcPts val="0"/>
              </a:spcAft>
              <a:buNone/>
            </a:pPr>
            <a:endParaRPr sz="2400">
              <a:latin typeface="Arial"/>
              <a:ea typeface="Arial"/>
              <a:cs typeface="Arial"/>
              <a:sym typeface="Arial"/>
            </a:endParaRPr>
          </a:p>
          <a:p>
            <a:pPr marL="0" lvl="0" indent="0" algn="l" rtl="0">
              <a:spcBef>
                <a:spcPts val="1000"/>
              </a:spcBef>
              <a:spcAft>
                <a:spcPts val="0"/>
              </a:spcAft>
              <a:buNone/>
            </a:pPr>
            <a:r>
              <a:rPr lang="en-US" sz="2400" b="1">
                <a:latin typeface="Arial"/>
                <a:ea typeface="Arial"/>
                <a:cs typeface="Arial"/>
                <a:sym typeface="Arial"/>
              </a:rPr>
              <a:t>Watch out for Medicaid Cuts. </a:t>
            </a:r>
            <a:endParaRPr sz="2400" b="1">
              <a:latin typeface="Arial"/>
              <a:ea typeface="Arial"/>
              <a:cs typeface="Arial"/>
              <a:sym typeface="Arial"/>
            </a:endParaRPr>
          </a:p>
        </p:txBody>
      </p:sp>
      <p:sp>
        <p:nvSpPr>
          <p:cNvPr id="199" name="Google Shape;199;g3fa9c166579_0_22"/>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3fa9c166579_0_1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Public services in Tennessee law supports community-based services.</a:t>
            </a:r>
            <a:endParaRPr/>
          </a:p>
        </p:txBody>
      </p:sp>
      <p:sp>
        <p:nvSpPr>
          <p:cNvPr id="206" name="Google Shape;206;g3fa9c166579_0_15"/>
          <p:cNvSpPr txBox="1">
            <a:spLocks noGrp="1"/>
          </p:cNvSpPr>
          <p:nvPr>
            <p:ph type="body" idx="1"/>
          </p:nvPr>
        </p:nvSpPr>
        <p:spPr>
          <a:xfrm>
            <a:off x="803250" y="2005150"/>
            <a:ext cx="10515600" cy="4351200"/>
          </a:xfrm>
          <a:prstGeom prst="rect">
            <a:avLst/>
          </a:prstGeom>
        </p:spPr>
        <p:txBody>
          <a:bodyPr spcFirstLastPara="1" wrap="square" lIns="91425" tIns="45700" rIns="91425" bIns="45700" anchor="t" anchorCtr="0">
            <a:normAutofit/>
          </a:bodyPr>
          <a:lstStyle/>
          <a:p>
            <a:pPr marL="457200" lvl="0" indent="-406400" algn="l" rtl="0">
              <a:lnSpc>
                <a:spcPct val="150000"/>
              </a:lnSpc>
              <a:spcBef>
                <a:spcPts val="1000"/>
              </a:spcBef>
              <a:spcAft>
                <a:spcPts val="0"/>
              </a:spcAft>
              <a:buSzPts val="2800"/>
              <a:buChar char="•"/>
            </a:pPr>
            <a:r>
              <a:rPr lang="en-US"/>
              <a:t>Long-term supports and services (LTSS)</a:t>
            </a:r>
            <a:endParaRPr/>
          </a:p>
          <a:p>
            <a:pPr marL="457200" lvl="0" indent="-406400" algn="l" rtl="0">
              <a:lnSpc>
                <a:spcPct val="150000"/>
              </a:lnSpc>
              <a:spcBef>
                <a:spcPts val="0"/>
              </a:spcBef>
              <a:spcAft>
                <a:spcPts val="0"/>
              </a:spcAft>
              <a:buSzPts val="2800"/>
              <a:buChar char="•"/>
            </a:pPr>
            <a:r>
              <a:rPr lang="en-US"/>
              <a:t>CHOICES</a:t>
            </a:r>
            <a:endParaRPr/>
          </a:p>
          <a:p>
            <a:pPr marL="457200" lvl="0" indent="-406400" algn="l" rtl="0">
              <a:lnSpc>
                <a:spcPct val="150000"/>
              </a:lnSpc>
              <a:spcBef>
                <a:spcPts val="0"/>
              </a:spcBef>
              <a:spcAft>
                <a:spcPts val="0"/>
              </a:spcAft>
              <a:buSzPts val="2800"/>
              <a:buChar char="•"/>
            </a:pPr>
            <a:r>
              <a:rPr lang="en-US"/>
              <a:t>Employment and Community First (ECF) Choices</a:t>
            </a:r>
            <a:endParaRPr/>
          </a:p>
          <a:p>
            <a:pPr marL="457200" lvl="0" indent="-406400" algn="l" rtl="0">
              <a:lnSpc>
                <a:spcPct val="150000"/>
              </a:lnSpc>
              <a:spcBef>
                <a:spcPts val="0"/>
              </a:spcBef>
              <a:spcAft>
                <a:spcPts val="0"/>
              </a:spcAft>
              <a:buSzPts val="2800"/>
              <a:buChar char="•"/>
            </a:pPr>
            <a:r>
              <a:rPr lang="en-US"/>
              <a:t>Katie Beckett</a:t>
            </a:r>
            <a:endParaRPr/>
          </a:p>
          <a:p>
            <a:pPr marL="457200" lvl="0" indent="-406400" algn="l" rtl="0">
              <a:lnSpc>
                <a:spcPct val="150000"/>
              </a:lnSpc>
              <a:spcBef>
                <a:spcPts val="0"/>
              </a:spcBef>
              <a:spcAft>
                <a:spcPts val="0"/>
              </a:spcAft>
              <a:buSzPts val="2800"/>
              <a:buChar char="•"/>
            </a:pPr>
            <a:r>
              <a:rPr lang="en-US"/>
              <a:t>OPTIONS for Community Living</a:t>
            </a:r>
            <a:endParaRPr/>
          </a:p>
          <a:p>
            <a:pPr marL="457200" lvl="0" indent="-406400" algn="l" rtl="0">
              <a:lnSpc>
                <a:spcPct val="150000"/>
              </a:lnSpc>
              <a:spcBef>
                <a:spcPts val="0"/>
              </a:spcBef>
              <a:spcAft>
                <a:spcPts val="0"/>
              </a:spcAft>
              <a:buSzPts val="2800"/>
              <a:buChar char="•"/>
            </a:pPr>
            <a:r>
              <a:rPr lang="en-US"/>
              <a:t>Family Support Program</a:t>
            </a:r>
            <a:endParaRPr/>
          </a:p>
          <a:p>
            <a:pPr marL="457200" lvl="0" indent="0" algn="l" rtl="0">
              <a:spcBef>
                <a:spcPts val="1000"/>
              </a:spcBef>
              <a:spcAft>
                <a:spcPts val="0"/>
              </a:spcAft>
              <a:buNone/>
            </a:pPr>
            <a:endParaRPr/>
          </a:p>
          <a:p>
            <a:pPr marL="0" lvl="0" indent="0" algn="l" rtl="0">
              <a:spcBef>
                <a:spcPts val="1000"/>
              </a:spcBef>
              <a:spcAft>
                <a:spcPts val="0"/>
              </a:spcAft>
              <a:buNone/>
            </a:pPr>
            <a:endParaRPr/>
          </a:p>
        </p:txBody>
      </p:sp>
      <p:sp>
        <p:nvSpPr>
          <p:cNvPr id="207" name="Google Shape;207;g3fa9c166579_0_15"/>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g3fa6030b331_0_21"/>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Agency and Community Responses</a:t>
            </a:r>
            <a:endParaRPr/>
          </a:p>
        </p:txBody>
      </p:sp>
      <p:sp>
        <p:nvSpPr>
          <p:cNvPr id="214" name="Google Shape;214;g3fa6030b331_0_21"/>
          <p:cNvSpPr txBox="1">
            <a:spLocks noGrp="1"/>
          </p:cNvSpPr>
          <p:nvPr>
            <p:ph type="body" idx="1"/>
          </p:nvPr>
        </p:nvSpPr>
        <p:spPr>
          <a:xfrm>
            <a:off x="838200" y="1771625"/>
            <a:ext cx="10515600" cy="4351200"/>
          </a:xfrm>
          <a:prstGeom prst="rect">
            <a:avLst/>
          </a:prstGeom>
        </p:spPr>
        <p:txBody>
          <a:bodyPr spcFirstLastPara="1" wrap="square" lIns="91425" tIns="45700" rIns="91425" bIns="45700" anchor="t" anchorCtr="0">
            <a:normAutofit/>
          </a:bodyPr>
          <a:lstStyle/>
          <a:p>
            <a:pPr marL="457200" lvl="0" indent="-406400" algn="l" rtl="0">
              <a:spcBef>
                <a:spcPts val="1000"/>
              </a:spcBef>
              <a:spcAft>
                <a:spcPts val="0"/>
              </a:spcAft>
              <a:buSzPts val="2800"/>
              <a:buChar char="•"/>
            </a:pPr>
            <a:r>
              <a:rPr lang="en-US"/>
              <a:t>Understanding community concerns.</a:t>
            </a:r>
            <a:endParaRPr/>
          </a:p>
          <a:p>
            <a:pPr marL="0" lvl="0" indent="0" algn="l" rtl="0">
              <a:spcBef>
                <a:spcPts val="1000"/>
              </a:spcBef>
              <a:spcAft>
                <a:spcPts val="0"/>
              </a:spcAft>
              <a:buNone/>
            </a:pPr>
            <a:endParaRPr/>
          </a:p>
          <a:p>
            <a:pPr marL="0" lvl="0" indent="0" algn="l" rtl="0">
              <a:spcBef>
                <a:spcPts val="1000"/>
              </a:spcBef>
              <a:spcAft>
                <a:spcPts val="0"/>
              </a:spcAft>
              <a:buNone/>
            </a:pPr>
            <a:r>
              <a:rPr lang="en-US"/>
              <a:t>      -Self Advocates, Agencies, and Families</a:t>
            </a:r>
            <a:endParaRPr/>
          </a:p>
          <a:p>
            <a:pPr marL="0" lvl="0" indent="0" algn="l" rtl="0">
              <a:spcBef>
                <a:spcPts val="1000"/>
              </a:spcBef>
              <a:spcAft>
                <a:spcPts val="0"/>
              </a:spcAft>
              <a:buNone/>
            </a:pPr>
            <a:endParaRPr/>
          </a:p>
          <a:p>
            <a:pPr marL="457200" lvl="0" indent="-406400" algn="l" rtl="0">
              <a:spcBef>
                <a:spcPts val="1000"/>
              </a:spcBef>
              <a:spcAft>
                <a:spcPts val="0"/>
              </a:spcAft>
              <a:buSzPts val="2800"/>
              <a:buChar char="•"/>
            </a:pPr>
            <a:r>
              <a:rPr lang="en-US"/>
              <a:t>What is the united response?</a:t>
            </a:r>
            <a:endParaRPr/>
          </a:p>
          <a:p>
            <a:pPr marL="0" lvl="0" indent="0" algn="l" rtl="0">
              <a:spcBef>
                <a:spcPts val="1000"/>
              </a:spcBef>
              <a:spcAft>
                <a:spcPts val="0"/>
              </a:spcAft>
              <a:buNone/>
            </a:pPr>
            <a:endParaRPr/>
          </a:p>
          <a:p>
            <a:pPr marL="457200" lvl="0" indent="0" algn="l" rtl="0">
              <a:spcBef>
                <a:spcPts val="1000"/>
              </a:spcBef>
              <a:spcAft>
                <a:spcPts val="0"/>
              </a:spcAft>
              <a:buNone/>
            </a:pPr>
            <a:endParaRPr/>
          </a:p>
          <a:p>
            <a:pPr marL="0" lvl="0" indent="0" algn="l" rtl="0">
              <a:spcBef>
                <a:spcPts val="1000"/>
              </a:spcBef>
              <a:spcAft>
                <a:spcPts val="0"/>
              </a:spcAft>
              <a:buNone/>
            </a:pPr>
            <a:endParaRPr/>
          </a:p>
          <a:p>
            <a:pPr marL="0" lvl="0" indent="0" algn="l" rtl="0">
              <a:spcBef>
                <a:spcPts val="1000"/>
              </a:spcBef>
              <a:spcAft>
                <a:spcPts val="0"/>
              </a:spcAft>
              <a:buNone/>
            </a:pPr>
            <a:endParaRPr/>
          </a:p>
          <a:p>
            <a:pPr marL="457200" lvl="0" indent="0" algn="l" rtl="0">
              <a:spcBef>
                <a:spcPts val="1000"/>
              </a:spcBef>
              <a:spcAft>
                <a:spcPts val="0"/>
              </a:spcAft>
              <a:buNone/>
            </a:pPr>
            <a:endParaRPr/>
          </a:p>
        </p:txBody>
      </p:sp>
      <p:sp>
        <p:nvSpPr>
          <p:cNvPr id="215" name="Google Shape;215;g3fa6030b331_0_21"/>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solidFill>
                  <a:srgbClr val="FFFFFF"/>
                </a:solidFill>
              </a:rPr>
              <a:t>19</a:t>
            </a:fld>
            <a:endParaRPr>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3fa6030b331_0_28"/>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TN Disability Coalition Plans</a:t>
            </a:r>
            <a:endParaRPr/>
          </a:p>
        </p:txBody>
      </p:sp>
      <p:sp>
        <p:nvSpPr>
          <p:cNvPr id="222" name="Google Shape;222;g3fa6030b331_0_28"/>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406400" algn="l" rtl="0">
              <a:spcBef>
                <a:spcPts val="1000"/>
              </a:spcBef>
              <a:spcAft>
                <a:spcPts val="0"/>
              </a:spcAft>
              <a:buSzPts val="2800"/>
              <a:buChar char="•"/>
            </a:pPr>
            <a:r>
              <a:rPr lang="en-US"/>
              <a:t>Talk to TDC members</a:t>
            </a:r>
            <a:endParaRPr/>
          </a:p>
          <a:p>
            <a:pPr marL="457200" lvl="0" indent="-406400" algn="l" rtl="0">
              <a:spcBef>
                <a:spcPts val="0"/>
              </a:spcBef>
              <a:spcAft>
                <a:spcPts val="0"/>
              </a:spcAft>
              <a:buSzPts val="2800"/>
              <a:buChar char="•"/>
            </a:pPr>
            <a:r>
              <a:rPr lang="en-US"/>
              <a:t>Send a letter to TN Delegation in US Congress, Letter to TN Department of Disability &amp; Aging Commissioner, Letter to TN Department of Mental Health and Substance Abuse Services Commissioner</a:t>
            </a:r>
            <a:endParaRPr/>
          </a:p>
          <a:p>
            <a:pPr marL="457200" lvl="0" indent="-406400" algn="l" rtl="0">
              <a:spcBef>
                <a:spcPts val="0"/>
              </a:spcBef>
              <a:spcAft>
                <a:spcPts val="0"/>
              </a:spcAft>
              <a:buSzPts val="2800"/>
              <a:buChar char="•"/>
            </a:pPr>
            <a:r>
              <a:rPr lang="en-US"/>
              <a:t>Letting the TN Attorney General be quiet</a:t>
            </a:r>
            <a:endParaRPr/>
          </a:p>
          <a:p>
            <a:pPr marL="457200" lvl="0" indent="-406400" algn="l" rtl="0">
              <a:spcBef>
                <a:spcPts val="0"/>
              </a:spcBef>
              <a:spcAft>
                <a:spcPts val="0"/>
              </a:spcAft>
              <a:buSzPts val="2800"/>
              <a:buChar char="•"/>
            </a:pPr>
            <a:r>
              <a:rPr lang="en-US"/>
              <a:t>Developing educational resource for the community</a:t>
            </a:r>
            <a:endParaRPr/>
          </a:p>
          <a:p>
            <a:pPr marL="457200" lvl="0" indent="-406400" algn="l" rtl="0">
              <a:spcBef>
                <a:spcPts val="0"/>
              </a:spcBef>
              <a:spcAft>
                <a:spcPts val="0"/>
              </a:spcAft>
              <a:buSzPts val="2800"/>
              <a:buChar char="•"/>
            </a:pPr>
            <a:r>
              <a:rPr lang="en-US"/>
              <a:t>Call to action for the community to share about community services that matter to them with TN state legislators</a:t>
            </a:r>
            <a:endParaRPr/>
          </a:p>
        </p:txBody>
      </p:sp>
      <p:sp>
        <p:nvSpPr>
          <p:cNvPr id="223" name="Google Shape;223;g3fa6030b331_0_2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solidFill>
                  <a:srgbClr val="FFFFFF"/>
                </a:solidFill>
              </a:rPr>
              <a:t>20</a:t>
            </a:fld>
            <a:endParaRPr>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g3faaeb320be_1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Resources</a:t>
            </a:r>
            <a:endParaRPr/>
          </a:p>
        </p:txBody>
      </p:sp>
      <p:sp>
        <p:nvSpPr>
          <p:cNvPr id="230" name="Google Shape;230;g3faaeb320be_1_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406400" algn="l" rtl="0">
              <a:spcBef>
                <a:spcPts val="1000"/>
              </a:spcBef>
              <a:spcAft>
                <a:spcPts val="0"/>
              </a:spcAft>
              <a:buSzPts val="2800"/>
              <a:buChar char="•"/>
            </a:pPr>
            <a:r>
              <a:rPr lang="en-US"/>
              <a:t>American Association of Persons with Disabilities (AAPD) webinar </a:t>
            </a:r>
            <a:endParaRPr/>
          </a:p>
          <a:p>
            <a:pPr marL="457200" lvl="0" indent="-406400" algn="l" rtl="0">
              <a:spcBef>
                <a:spcPts val="0"/>
              </a:spcBef>
              <a:spcAft>
                <a:spcPts val="0"/>
              </a:spcAft>
              <a:buSzPts val="2800"/>
              <a:buChar char="•"/>
            </a:pPr>
            <a:r>
              <a:rPr lang="en-US"/>
              <a:t>Autistic Self Advocacy Network plain language resource</a:t>
            </a:r>
            <a:endParaRPr/>
          </a:p>
          <a:p>
            <a:pPr marL="457200" lvl="0" indent="-406400" algn="l" rtl="0">
              <a:spcBef>
                <a:spcPts val="0"/>
              </a:spcBef>
              <a:spcAft>
                <a:spcPts val="0"/>
              </a:spcAft>
              <a:buSzPts val="2800"/>
              <a:buChar char="•"/>
            </a:pPr>
            <a:r>
              <a:rPr lang="en-US"/>
              <a:t>Family Voices National statement</a:t>
            </a:r>
            <a:endParaRPr/>
          </a:p>
          <a:p>
            <a:pPr marL="457200" lvl="0" indent="-406400" algn="l" rtl="0">
              <a:spcBef>
                <a:spcPts val="0"/>
              </a:spcBef>
              <a:spcAft>
                <a:spcPts val="0"/>
              </a:spcAft>
              <a:buSzPts val="2800"/>
              <a:buChar char="•"/>
            </a:pPr>
            <a:r>
              <a:rPr lang="en-US"/>
              <a:t>NAACP resource</a:t>
            </a:r>
            <a:endParaRPr/>
          </a:p>
        </p:txBody>
      </p:sp>
      <p:sp>
        <p:nvSpPr>
          <p:cNvPr id="231" name="Google Shape;231;g3faaeb320be_1_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400"/>
              <a:buNone/>
            </a:pPr>
            <a:r>
              <a:rPr lang="en-US"/>
              <a:t>Questions</a:t>
            </a:r>
            <a:endParaRPr/>
          </a:p>
        </p:txBody>
      </p:sp>
      <p:sp>
        <p:nvSpPr>
          <p:cNvPr id="237" name="Google Shape;237;p4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457200" lvl="0" indent="-228600" algn="l" rtl="0">
              <a:lnSpc>
                <a:spcPct val="90000"/>
              </a:lnSpc>
              <a:spcBef>
                <a:spcPts val="1000"/>
              </a:spcBef>
              <a:spcAft>
                <a:spcPts val="0"/>
              </a:spcAft>
              <a:buSzPts val="2800"/>
              <a:buNone/>
            </a:pPr>
            <a:endParaRPr/>
          </a:p>
        </p:txBody>
      </p:sp>
      <p:sp>
        <p:nvSpPr>
          <p:cNvPr id="238" name="Google Shape;238;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solidFill>
                  <a:schemeClr val="lt1"/>
                </a:solidFill>
              </a:rPr>
              <a:t>22</a:t>
            </a:fld>
            <a:endParaRPr>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8"/>
          <p:cNvSpPr/>
          <p:nvPr/>
        </p:nvSpPr>
        <p:spPr>
          <a:xfrm>
            <a:off x="3168929" y="3429000"/>
            <a:ext cx="6813271" cy="92328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0" i="0" u="none" strike="noStrike" cap="none">
                <a:solidFill>
                  <a:schemeClr val="lt1"/>
                </a:solidFill>
                <a:latin typeface="Avenir"/>
                <a:ea typeface="Avenir"/>
                <a:cs typeface="Avenir"/>
                <a:sym typeface="Avenir"/>
              </a:rPr>
              <a:t>Thank you!</a:t>
            </a:r>
            <a:endParaRPr sz="1000" b="0" i="0" u="none" strike="noStrike" cap="none">
              <a:solidFill>
                <a:schemeClr val="lt1"/>
              </a:solidFill>
              <a:latin typeface="Calibri"/>
              <a:ea typeface="Calibri"/>
              <a:cs typeface="Calibri"/>
              <a:sym typeface="Calibri"/>
            </a:endParaRPr>
          </a:p>
        </p:txBody>
      </p:sp>
      <p:pic>
        <p:nvPicPr>
          <p:cNvPr id="245" name="Google Shape;245;p28" descr="White TDC Logo. "/>
          <p:cNvPicPr preferRelativeResize="0"/>
          <p:nvPr/>
        </p:nvPicPr>
        <p:blipFill rotWithShape="1">
          <a:blip r:embed="rId3">
            <a:alphaModFix/>
          </a:blip>
          <a:srcRect/>
          <a:stretch/>
        </p:blipFill>
        <p:spPr>
          <a:xfrm>
            <a:off x="5454396" y="5226020"/>
            <a:ext cx="1829807" cy="1130330"/>
          </a:xfrm>
          <a:prstGeom prst="rect">
            <a:avLst/>
          </a:prstGeom>
          <a:noFill/>
          <a:ln>
            <a:noFill/>
          </a:ln>
        </p:spPr>
      </p:pic>
      <p:sp>
        <p:nvSpPr>
          <p:cNvPr id="246" name="Google Shape;24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solidFill>
                  <a:schemeClr val="lt1"/>
                </a:solidFill>
              </a:rPr>
              <a:t>23</a:t>
            </a:fld>
            <a:endParaRPr>
              <a:solidFill>
                <a:schemeClr val="lt1"/>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1115</Words>
  <Application>Microsoft Macintosh PowerPoint</Application>
  <PresentationFormat>Widescreen</PresentationFormat>
  <Paragraphs>160</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Avenir</vt:lpstr>
      <vt:lpstr>Calibri</vt:lpstr>
      <vt:lpstr>Office Theme</vt:lpstr>
      <vt:lpstr>Community Integration Mandates</vt:lpstr>
      <vt:lpstr>Intros &amp; housekeeping </vt:lpstr>
      <vt:lpstr>Agenda</vt:lpstr>
      <vt:lpstr>Carrie</vt:lpstr>
      <vt:lpstr>What do you think of when you hear “Community Integration”?</vt:lpstr>
      <vt:lpstr>Where the Integration Mandate all Started</vt:lpstr>
      <vt:lpstr>The Integration Mandate</vt:lpstr>
      <vt:lpstr>Key Principles</vt:lpstr>
      <vt:lpstr>Segregated Settings </vt:lpstr>
      <vt:lpstr>Community-based Services</vt:lpstr>
      <vt:lpstr>Olmstead Started with Two Women</vt:lpstr>
      <vt:lpstr>The Ladies of Olmstead</vt:lpstr>
      <vt:lpstr>Olmstead Confirmed the Integration Mandate</vt:lpstr>
      <vt:lpstr>Department of Justice (DOJ) June 2026</vt:lpstr>
      <vt:lpstr>Why is this memo important?</vt:lpstr>
      <vt:lpstr>Texas v. Kennedy</vt:lpstr>
      <vt:lpstr>What does all this mean for Tennessee?</vt:lpstr>
      <vt:lpstr>Public services in Tennessee law supports community-based services.</vt:lpstr>
      <vt:lpstr>Agency and Community Responses</vt:lpstr>
      <vt:lpstr>TN Disability Coalition Plans</vt:lpstr>
      <vt:lpstr>Resources</vt:lpstr>
      <vt:lpstr>Questions</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Integration Mandates</dc:title>
  <dc:creator>Robert Rehley</dc:creator>
  <cp:lastModifiedBy>Microsoft Office User</cp:lastModifiedBy>
  <cp:revision>1</cp:revision>
  <dcterms:created xsi:type="dcterms:W3CDTF">2016-03-16T21:08:41Z</dcterms:created>
  <dcterms:modified xsi:type="dcterms:W3CDTF">2026-09-16T14:52:39Z</dcterms:modified>
</cp:coreProperties>
</file>