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370" r:id="rId3"/>
    <p:sldId id="396" r:id="rId4"/>
    <p:sldId id="458" r:id="rId5"/>
    <p:sldId id="451" r:id="rId6"/>
    <p:sldId id="452" r:id="rId7"/>
    <p:sldId id="453" r:id="rId8"/>
    <p:sldId id="454" r:id="rId9"/>
    <p:sldId id="455" r:id="rId10"/>
    <p:sldId id="456" r:id="rId11"/>
    <p:sldId id="457" r:id="rId12"/>
    <p:sldId id="459" r:id="rId13"/>
    <p:sldId id="398" r:id="rId14"/>
    <p:sldId id="423" r:id="rId15"/>
    <p:sldId id="424" r:id="rId16"/>
    <p:sldId id="425" r:id="rId17"/>
    <p:sldId id="426" r:id="rId18"/>
    <p:sldId id="427" r:id="rId19"/>
    <p:sldId id="428" r:id="rId20"/>
    <p:sldId id="429" r:id="rId21"/>
    <p:sldId id="430" r:id="rId22"/>
    <p:sldId id="431" r:id="rId23"/>
    <p:sldId id="432" r:id="rId24"/>
    <p:sldId id="433" r:id="rId25"/>
    <p:sldId id="434" r:id="rId26"/>
    <p:sldId id="435" r:id="rId27"/>
    <p:sldId id="436" r:id="rId28"/>
    <p:sldId id="437" r:id="rId29"/>
    <p:sldId id="438" r:id="rId30"/>
    <p:sldId id="439" r:id="rId31"/>
    <p:sldId id="440" r:id="rId32"/>
    <p:sldId id="441" r:id="rId33"/>
    <p:sldId id="442" r:id="rId34"/>
    <p:sldId id="443" r:id="rId35"/>
    <p:sldId id="444" r:id="rId36"/>
    <p:sldId id="445" r:id="rId37"/>
    <p:sldId id="448" r:id="rId38"/>
    <p:sldId id="450" r:id="rId39"/>
    <p:sldId id="449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C09"/>
    <a:srgbClr val="F6B400"/>
    <a:srgbClr val="1396A3"/>
    <a:srgbClr val="C2D618"/>
    <a:srgbClr val="532B89"/>
    <a:srgbClr val="37A0E5"/>
    <a:srgbClr val="2979C2"/>
    <a:srgbClr val="152E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457" autoAdjust="0"/>
    <p:restoredTop sz="62081"/>
  </p:normalViewPr>
  <p:slideViewPr>
    <p:cSldViewPr snapToGrid="0">
      <p:cViewPr varScale="1">
        <p:scale>
          <a:sx n="61" d="100"/>
          <a:sy n="61" d="100"/>
        </p:scale>
        <p:origin x="2576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584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5481AF-2979-ED4C-B2A1-BB8E503CC7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32E3F7-1802-1F49-B03F-0E25A68FF2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FBCF7-A293-4741-A712-56AD0D40D409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59E3A1-2F46-254D-9C57-9A77FF2AEF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F02228-1D24-284B-9278-94ABBBB39D4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12AB4-B9C2-8D4D-B4BB-5101B4E4A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515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6B0AE-CE9E-E14D-8457-FEBF0B139D07}" type="datetimeFigureOut">
              <a:rPr lang="en-US" smtClean="0"/>
              <a:t>9/15/26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8773A-3392-5245-BE54-9F5F85A7A0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223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584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480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580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148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774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074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7455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215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1130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1109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580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367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322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5187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4300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2840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9757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809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4805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946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5913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7192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869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8087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8694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8931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6806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6592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2274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7671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5436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6818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4935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8463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06821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82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7989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1764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900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9/15/26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86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9/15/26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875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9/15/26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457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9/15/26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896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9/15/26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37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9/15/26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130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9/15/26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074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9/15/26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6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9/15/26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290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9/15/26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836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9/15/26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422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AD793-B73D-4E31-86E9-E7DA3B855548}" type="datetimeFigureOut">
              <a:rPr lang="en-US" smtClean="0"/>
              <a:t>9/15/26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15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DC Logo" descr="Three bird-shaped images appearing flying together over a horizon. The words &quot;Tennessee Disability Coalition&quot; appears in all caps under the bird shapes." title="Tennessee Disabillity Coalition Logo">
            <a:extLst>
              <a:ext uri="{FF2B5EF4-FFF2-40B4-BE49-F238E27FC236}">
                <a16:creationId xmlns:a16="http://schemas.microsoft.com/office/drawing/2014/main" id="{1C7E2817-243A-0340-A3EB-B45B6B3C8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7945" y="571732"/>
            <a:ext cx="2503832" cy="1823303"/>
          </a:xfrm>
          <a:prstGeom prst="rect">
            <a:avLst/>
          </a:prstGeom>
        </p:spPr>
      </p:pic>
      <p:sp>
        <p:nvSpPr>
          <p:cNvPr id="7" name="Sharing Your Story">
            <a:extLst>
              <a:ext uri="{FF2B5EF4-FFF2-40B4-BE49-F238E27FC236}">
                <a16:creationId xmlns:a16="http://schemas.microsoft.com/office/drawing/2014/main" id="{524A6F84-19BF-BE46-A530-3A995EEF89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884" y="2722563"/>
            <a:ext cx="11001676" cy="2387600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Sharing Your Tennessee Story</a:t>
            </a:r>
            <a:endParaRPr lang="en-US" dirty="0"/>
          </a:p>
        </p:txBody>
      </p:sp>
      <p:sp>
        <p:nvSpPr>
          <p:cNvPr id="8" name="Advocating In-Person and Virtually ">
            <a:extLst>
              <a:ext uri="{FF2B5EF4-FFF2-40B4-BE49-F238E27FC236}">
                <a16:creationId xmlns:a16="http://schemas.microsoft.com/office/drawing/2014/main" id="{896B43DF-C903-B54D-86DE-3D6248975A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6884" y="5202238"/>
            <a:ext cx="9144000" cy="1655762"/>
          </a:xfrm>
        </p:spPr>
        <p:txBody>
          <a:bodyPr/>
          <a:lstStyle/>
          <a:p>
            <a:pPr algn="l"/>
            <a:r>
              <a:rPr lang="en-US" i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Standing Out in the Current Advocacy Landscape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75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om Jedlowski">
            <a:extLst>
              <a:ext uri="{FF2B5EF4-FFF2-40B4-BE49-F238E27FC236}">
                <a16:creationId xmlns:a16="http://schemas.microsoft.com/office/drawing/2014/main" id="{FD2C286F-390F-264F-B1EE-3A7B70BF7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9285" y="1646120"/>
            <a:ext cx="4058652" cy="1325563"/>
          </a:xfrm>
        </p:spPr>
        <p:txBody>
          <a:bodyPr/>
          <a:lstStyle/>
          <a:p>
            <a:r>
              <a:rPr lang="en-US" b="1" dirty="0">
                <a:latin typeface="Avenir Roman" panose="02000503020000020003" pitchFamily="2" charset="0"/>
              </a:rPr>
              <a:t>Tom Jedlowski</a:t>
            </a:r>
            <a:endParaRPr lang="en-US" dirty="0"/>
          </a:p>
        </p:txBody>
      </p:sp>
      <p:sp>
        <p:nvSpPr>
          <p:cNvPr id="4" name="Director of Communications">
            <a:extLst>
              <a:ext uri="{FF2B5EF4-FFF2-40B4-BE49-F238E27FC236}">
                <a16:creationId xmlns:a16="http://schemas.microsoft.com/office/drawing/2014/main" id="{503C8AD3-C27F-634B-A1FE-03E9B0754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7411" y="2785955"/>
            <a:ext cx="7054515" cy="164459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</a:rPr>
              <a:t>Director of Communications &amp; Technology</a:t>
            </a:r>
          </a:p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</a:rPr>
              <a:t>Tennessee Disability Coalition </a:t>
            </a:r>
          </a:p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</a:rPr>
              <a:t>Nashville, TN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Oval 6" descr="A photo of a middle aged white male appears in a blue circle. The male is smiling, has dark hair and is wearing a blue suit. " title="Headshot of Speaker">
            <a:extLst>
              <a:ext uri="{FF2B5EF4-FFF2-40B4-BE49-F238E27FC236}">
                <a16:creationId xmlns:a16="http://schemas.microsoft.com/office/drawing/2014/main" id="{545F51E7-73CE-6243-802E-688E44F5EA8A}"/>
              </a:ext>
            </a:extLst>
          </p:cNvPr>
          <p:cNvSpPr/>
          <p:nvPr/>
        </p:nvSpPr>
        <p:spPr>
          <a:xfrm>
            <a:off x="1668378" y="2003142"/>
            <a:ext cx="2470485" cy="2427403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37A0E5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925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hat We'll Cover Today">
            <a:extLst>
              <a:ext uri="{FF2B5EF4-FFF2-40B4-BE49-F238E27FC236}">
                <a16:creationId xmlns:a16="http://schemas.microsoft.com/office/drawing/2014/main" id="{D940B6E4-BA92-FB44-98A4-092947975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What We'll Cover Today: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5" name="What We'll Cover Specifics ">
            <a:extLst>
              <a:ext uri="{FF2B5EF4-FFF2-40B4-BE49-F238E27FC236}">
                <a16:creationId xmlns:a16="http://schemas.microsoft.com/office/drawing/2014/main" id="{50C0DF56-7DB9-2645-AE49-347BC99A7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307"/>
            <a:ext cx="10515600" cy="4351338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The Current Advocacy Landscape of Tennessee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Why Stories Work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In-Person Meetings 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Virtual Meetings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Print Media &amp; Letters to the Editor 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Social Media &amp; Online </a:t>
            </a:r>
          </a:p>
        </p:txBody>
      </p:sp>
    </p:spTree>
    <p:extLst>
      <p:ext uri="{BB962C8B-B14F-4D97-AF65-F5344CB8AC3E}">
        <p14:creationId xmlns:p14="http://schemas.microsoft.com/office/powerpoint/2010/main" val="2992067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hat We'll Cover Today">
            <a:extLst>
              <a:ext uri="{FF2B5EF4-FFF2-40B4-BE49-F238E27FC236}">
                <a16:creationId xmlns:a16="http://schemas.microsoft.com/office/drawing/2014/main" id="{D940B6E4-BA92-FB44-98A4-092947975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By the End of this Session You’ll Know: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5" name="What We'll Cover Specifics ">
            <a:extLst>
              <a:ext uri="{FF2B5EF4-FFF2-40B4-BE49-F238E27FC236}">
                <a16:creationId xmlns:a16="http://schemas.microsoft.com/office/drawing/2014/main" id="{50C0DF56-7DB9-2645-AE49-347BC99A7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307"/>
            <a:ext cx="10515600" cy="4351338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What Tennesseans think of our work.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Why sharing our stories work.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How to use stories to influence the people that affect – </a:t>
            </a:r>
          </a:p>
          <a:p>
            <a:pPr marL="914400" lvl="1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You</a:t>
            </a:r>
          </a:p>
          <a:p>
            <a:pPr marL="914400" lvl="1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Your organization </a:t>
            </a:r>
          </a:p>
          <a:p>
            <a:pPr marL="914400" lvl="1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The Tennesseans we serve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03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 Person After ">
            <a:extLst>
              <a:ext uri="{FF2B5EF4-FFF2-40B4-BE49-F238E27FC236}">
                <a16:creationId xmlns:a16="http://schemas.microsoft.com/office/drawing/2014/main" id="{3452A486-D43A-C64B-9A02-82D7CD0C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The Landscape</a:t>
            </a:r>
            <a:endParaRPr lang="en-US" sz="4400" dirty="0"/>
          </a:p>
        </p:txBody>
      </p:sp>
      <p:sp>
        <p:nvSpPr>
          <p:cNvPr id="5" name="In Person After Reminder">
            <a:extLst>
              <a:ext uri="{FF2B5EF4-FFF2-40B4-BE49-F238E27FC236}">
                <a16:creationId xmlns:a16="http://schemas.microsoft.com/office/drawing/2014/main" id="{CBEC1270-32C8-AB4D-97F4-E1379DAC6A2B}"/>
              </a:ext>
            </a:extLst>
          </p:cNvPr>
          <p:cNvSpPr txBox="1">
            <a:spLocks/>
          </p:cNvSpPr>
          <p:nvPr/>
        </p:nvSpPr>
        <p:spPr>
          <a:xfrm>
            <a:off x="838200" y="2679032"/>
            <a:ext cx="10515600" cy="2134352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latin typeface="Arial" panose="020B0604020202020204" pitchFamily="34" charset="0"/>
                <a:ea typeface="Trebuchet MS" pitchFamily="34" charset="-122"/>
                <a:cs typeface="Arial" panose="020B0604020202020204" pitchFamily="34" charset="0"/>
              </a:rPr>
              <a:t>What Tennesseans think about our work, and why it matters when sharing our stories.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17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7C1C37-F647-9D4E-92C7-D161411C66FF}"/>
              </a:ext>
            </a:extLst>
          </p:cNvPr>
          <p:cNvSpPr/>
          <p:nvPr/>
        </p:nvSpPr>
        <p:spPr>
          <a:xfrm>
            <a:off x="570686" y="4964688"/>
            <a:ext cx="6237733" cy="4719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800"/>
              </a:spcAft>
              <a:buSzPct val="100000"/>
            </a:pPr>
            <a:r>
              <a:rPr lang="en-US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National Council of Nonprofits National Survey, April 2025</a:t>
            </a:r>
            <a:endParaRPr lang="en-US" dirty="0">
              <a:latin typeface="Avenir Roman" panose="02000503020000020003" pitchFamily="2" charset="0"/>
            </a:endParaRPr>
          </a:p>
        </p:txBody>
      </p:sp>
      <p:sp>
        <p:nvSpPr>
          <p:cNvPr id="8" name="In Person After ">
            <a:extLst>
              <a:ext uri="{FF2B5EF4-FFF2-40B4-BE49-F238E27FC236}">
                <a16:creationId xmlns:a16="http://schemas.microsoft.com/office/drawing/2014/main" id="{265CAE6E-F13B-1B48-ABB7-993569F9063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Survey Says: The Public Understands Our Role</a:t>
            </a:r>
            <a:endParaRPr lang="en-US" sz="4400" dirty="0"/>
          </a:p>
        </p:txBody>
      </p:sp>
      <p:sp>
        <p:nvSpPr>
          <p:cNvPr id="9" name="Why Stories Bulleted List">
            <a:extLst>
              <a:ext uri="{FF2B5EF4-FFF2-40B4-BE49-F238E27FC236}">
                <a16:creationId xmlns:a16="http://schemas.microsoft.com/office/drawing/2014/main" id="{84F2B70D-706F-B74B-BF9F-1C0074C4CBD2}"/>
              </a:ext>
            </a:extLst>
          </p:cNvPr>
          <p:cNvSpPr txBox="1">
            <a:spLocks/>
          </p:cNvSpPr>
          <p:nvPr/>
        </p:nvSpPr>
        <p:spPr>
          <a:xfrm>
            <a:off x="826168" y="1843088"/>
            <a:ext cx="11365832" cy="39498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Most national survey respondents accept the contributions we make to society and our local communities.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Providing support not available through public services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Supporting the most vulnerable and responding in times of crisis 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Relying on local volunteers – neighbors who step up</a:t>
            </a:r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00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7C1C37-F647-9D4E-92C7-D161411C66FF}"/>
              </a:ext>
            </a:extLst>
          </p:cNvPr>
          <p:cNvSpPr/>
          <p:nvPr/>
        </p:nvSpPr>
        <p:spPr>
          <a:xfrm>
            <a:off x="570686" y="4964688"/>
            <a:ext cx="6237733" cy="4719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800"/>
              </a:spcAft>
              <a:buSzPct val="100000"/>
            </a:pPr>
            <a:r>
              <a:rPr lang="en-US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National Council of Nonprofits National Survey, April 2025</a:t>
            </a:r>
            <a:endParaRPr lang="en-US" dirty="0">
              <a:latin typeface="Avenir Roman" panose="02000503020000020003" pitchFamily="2" charset="0"/>
            </a:endParaRPr>
          </a:p>
        </p:txBody>
      </p:sp>
      <p:sp>
        <p:nvSpPr>
          <p:cNvPr id="8" name="In Person After ">
            <a:extLst>
              <a:ext uri="{FF2B5EF4-FFF2-40B4-BE49-F238E27FC236}">
                <a16:creationId xmlns:a16="http://schemas.microsoft.com/office/drawing/2014/main" id="{265CAE6E-F13B-1B48-ABB7-993569F9063A}"/>
              </a:ext>
            </a:extLst>
          </p:cNvPr>
          <p:cNvSpPr txBox="1">
            <a:spLocks/>
          </p:cNvSpPr>
          <p:nvPr/>
        </p:nvSpPr>
        <p:spPr>
          <a:xfrm>
            <a:off x="762000" y="6449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Survey Says: TN Nonprofits Are Working Against The Tide</a:t>
            </a:r>
            <a:endParaRPr lang="en-US" sz="4400" dirty="0"/>
          </a:p>
        </p:txBody>
      </p:sp>
      <p:sp>
        <p:nvSpPr>
          <p:cNvPr id="6" name="In Person After ">
            <a:extLst>
              <a:ext uri="{FF2B5EF4-FFF2-40B4-BE49-F238E27FC236}">
                <a16:creationId xmlns:a16="http://schemas.microsoft.com/office/drawing/2014/main" id="{40243040-750B-734E-B762-FA2827D81C29}"/>
              </a:ext>
            </a:extLst>
          </p:cNvPr>
          <p:cNvSpPr txBox="1">
            <a:spLocks/>
          </p:cNvSpPr>
          <p:nvPr/>
        </p:nvSpPr>
        <p:spPr>
          <a:xfrm>
            <a:off x="570686" y="2390223"/>
            <a:ext cx="5105400" cy="21547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66% </a:t>
            </a:r>
          </a:p>
          <a:p>
            <a:pPr algn="ctr"/>
            <a:r>
              <a:rPr lang="en-US" sz="24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of Tennessee respondents believe most nonprofits waste taxpayer funds.</a:t>
            </a:r>
            <a:endParaRPr lang="en-US" sz="2400" dirty="0"/>
          </a:p>
        </p:txBody>
      </p:sp>
      <p:sp>
        <p:nvSpPr>
          <p:cNvPr id="7" name="In Person After ">
            <a:extLst>
              <a:ext uri="{FF2B5EF4-FFF2-40B4-BE49-F238E27FC236}">
                <a16:creationId xmlns:a16="http://schemas.microsoft.com/office/drawing/2014/main" id="{D3F66B6B-810F-9945-A76E-CD8DBF053B10}"/>
              </a:ext>
            </a:extLst>
          </p:cNvPr>
          <p:cNvSpPr txBox="1">
            <a:spLocks/>
          </p:cNvSpPr>
          <p:nvPr/>
        </p:nvSpPr>
        <p:spPr>
          <a:xfrm>
            <a:off x="6496050" y="2530130"/>
            <a:ext cx="5105400" cy="21547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78-81%</a:t>
            </a:r>
          </a:p>
          <a:p>
            <a:pPr algn="ctr"/>
            <a:r>
              <a:rPr lang="en-US" sz="24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of Tennessee respondents DO believe nonprofits serving veterans, youth &amp; food assistance are effective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71601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 Person After ">
            <a:extLst>
              <a:ext uri="{FF2B5EF4-FFF2-40B4-BE49-F238E27FC236}">
                <a16:creationId xmlns:a16="http://schemas.microsoft.com/office/drawing/2014/main" id="{265CAE6E-F13B-1B48-ABB7-993569F9063A}"/>
              </a:ext>
            </a:extLst>
          </p:cNvPr>
          <p:cNvSpPr txBox="1">
            <a:spLocks/>
          </p:cNvSpPr>
          <p:nvPr/>
        </p:nvSpPr>
        <p:spPr>
          <a:xfrm>
            <a:off x="762000" y="6449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Focus Group Findings: TN Nonprofit Leaders &amp; Language Fatigue</a:t>
            </a:r>
            <a:endParaRPr lang="en-US" sz="4400" dirty="0"/>
          </a:p>
        </p:txBody>
      </p:sp>
      <p:sp>
        <p:nvSpPr>
          <p:cNvPr id="9" name="Why Stories Bulleted List">
            <a:extLst>
              <a:ext uri="{FF2B5EF4-FFF2-40B4-BE49-F238E27FC236}">
                <a16:creationId xmlns:a16="http://schemas.microsoft.com/office/drawing/2014/main" id="{B34AB928-8BBF-1B42-A6DD-354543E188C0}"/>
              </a:ext>
            </a:extLst>
          </p:cNvPr>
          <p:cNvSpPr txBox="1">
            <a:spLocks/>
          </p:cNvSpPr>
          <p:nvPr/>
        </p:nvSpPr>
        <p:spPr>
          <a:xfrm>
            <a:off x="762000" y="2112029"/>
            <a:ext cx="11365832" cy="39498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In Tennessee, terms like “nonprofit” itself have often become polarizing or confusing. Many organizations are rethinking how they describe themselves.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Some communities hear “nonprofit” and think “charity.” </a:t>
            </a:r>
          </a:p>
          <a:p>
            <a:pPr marL="8001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IMPLICATION: Need, inefficiency, and voluntary labor.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Others hear it and think “political” or “biased.” </a:t>
            </a:r>
          </a:p>
          <a:p>
            <a:pPr marL="8001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IMPLICATION: In the current climate, this can be enough to end the conversation before it starts. </a:t>
            </a:r>
          </a:p>
        </p:txBody>
      </p:sp>
    </p:spTree>
    <p:extLst>
      <p:ext uri="{BB962C8B-B14F-4D97-AF65-F5344CB8AC3E}">
        <p14:creationId xmlns:p14="http://schemas.microsoft.com/office/powerpoint/2010/main" val="3778375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 Person After ">
            <a:extLst>
              <a:ext uri="{FF2B5EF4-FFF2-40B4-BE49-F238E27FC236}">
                <a16:creationId xmlns:a16="http://schemas.microsoft.com/office/drawing/2014/main" id="{8FE9A87B-6BC8-2341-9226-FEFCBFBF2AB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Neutral Terms Work Best</a:t>
            </a:r>
            <a:endParaRPr lang="en-US" sz="4400" dirty="0"/>
          </a:p>
        </p:txBody>
      </p:sp>
      <p:sp>
        <p:nvSpPr>
          <p:cNvPr id="6" name="Why Stories Bulleted List">
            <a:extLst>
              <a:ext uri="{FF2B5EF4-FFF2-40B4-BE49-F238E27FC236}">
                <a16:creationId xmlns:a16="http://schemas.microsoft.com/office/drawing/2014/main" id="{DC177CC4-C68C-6445-8E7A-CC454745E296}"/>
              </a:ext>
            </a:extLst>
          </p:cNvPr>
          <p:cNvSpPr txBox="1">
            <a:spLocks/>
          </p:cNvSpPr>
          <p:nvPr/>
        </p:nvSpPr>
        <p:spPr>
          <a:xfrm>
            <a:off x="826168" y="2183745"/>
            <a:ext cx="11365832" cy="39498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Nonprofit Organization        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Community Benefits Organizations, Community Service Provider</a:t>
            </a:r>
          </a:p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Equity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          Opportunity, Equal Access</a:t>
            </a:r>
          </a:p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Diversity/DEI         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Belonging, Culture</a:t>
            </a:r>
          </a:p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Advocacy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          Education, Community Engagement, Civic Involvement </a:t>
            </a:r>
          </a:p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Underserved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          Vulnerable 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FCA32D86-2DCF-8E4A-AB08-41681DCFD949}"/>
              </a:ext>
            </a:extLst>
          </p:cNvPr>
          <p:cNvSpPr/>
          <p:nvPr/>
        </p:nvSpPr>
        <p:spPr>
          <a:xfrm>
            <a:off x="4267200" y="2312894"/>
            <a:ext cx="573741" cy="2841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8F305B56-3585-5041-AC4A-03BBF9705E6F}"/>
              </a:ext>
            </a:extLst>
          </p:cNvPr>
          <p:cNvSpPr/>
          <p:nvPr/>
        </p:nvSpPr>
        <p:spPr>
          <a:xfrm>
            <a:off x="1945341" y="3307978"/>
            <a:ext cx="573741" cy="2841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77D39376-87CA-2E4A-9BA3-D82883534E0D}"/>
              </a:ext>
            </a:extLst>
          </p:cNvPr>
          <p:cNvSpPr/>
          <p:nvPr/>
        </p:nvSpPr>
        <p:spPr>
          <a:xfrm>
            <a:off x="2958351" y="3874473"/>
            <a:ext cx="573741" cy="2841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891EF07E-3829-8747-94A6-38E339E27FDB}"/>
              </a:ext>
            </a:extLst>
          </p:cNvPr>
          <p:cNvSpPr/>
          <p:nvPr/>
        </p:nvSpPr>
        <p:spPr>
          <a:xfrm>
            <a:off x="2438399" y="4437531"/>
            <a:ext cx="573741" cy="2841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CFD43C24-1D28-D04D-9C70-A9510756EB41}"/>
              </a:ext>
            </a:extLst>
          </p:cNvPr>
          <p:cNvSpPr/>
          <p:nvPr/>
        </p:nvSpPr>
        <p:spPr>
          <a:xfrm>
            <a:off x="2958351" y="5001365"/>
            <a:ext cx="573741" cy="2841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7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 Person After ">
            <a:extLst>
              <a:ext uri="{FF2B5EF4-FFF2-40B4-BE49-F238E27FC236}">
                <a16:creationId xmlns:a16="http://schemas.microsoft.com/office/drawing/2014/main" id="{265CAE6E-F13B-1B48-ABB7-993569F9063A}"/>
              </a:ext>
            </a:extLst>
          </p:cNvPr>
          <p:cNvSpPr txBox="1">
            <a:spLocks/>
          </p:cNvSpPr>
          <p:nvPr/>
        </p:nvSpPr>
        <p:spPr>
          <a:xfrm>
            <a:off x="762000" y="48357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solidFill>
                  <a:srgbClr val="1A2A3A"/>
                </a:solidFill>
                <a:latin typeface="Avenir Roman" panose="02000503020000020003" pitchFamily="2" charset="0"/>
              </a:rPr>
              <a:t>Regional Context in Focus: What Resonates Locally  </a:t>
            </a:r>
            <a:endParaRPr lang="en-US" sz="4400" dirty="0"/>
          </a:p>
        </p:txBody>
      </p:sp>
      <p:sp>
        <p:nvSpPr>
          <p:cNvPr id="9" name="Why Stories Bulleted List">
            <a:extLst>
              <a:ext uri="{FF2B5EF4-FFF2-40B4-BE49-F238E27FC236}">
                <a16:creationId xmlns:a16="http://schemas.microsoft.com/office/drawing/2014/main" id="{B34AB928-8BBF-1B42-A6DD-354543E188C0}"/>
              </a:ext>
            </a:extLst>
          </p:cNvPr>
          <p:cNvSpPr txBox="1">
            <a:spLocks/>
          </p:cNvSpPr>
          <p:nvPr/>
        </p:nvSpPr>
        <p:spPr>
          <a:xfrm>
            <a:off x="762000" y="2004453"/>
            <a:ext cx="11365832" cy="39498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West TN: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Emphasize credibility and trust. Engage faith-based networks. Prefers hyper-local voices.</a:t>
            </a:r>
          </a:p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Middle TN: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Emphasize professionalism, strategic partnerships, and measurable impact.</a:t>
            </a:r>
          </a:p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Northeast TN: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Address skepticism by using “essential infrastructure” framing. Use real-life examples of people helped in your community.</a:t>
            </a:r>
          </a:p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Southeast TN: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Promote collective impact and cross-sector collaboration. Emphasize outcomes and impact.</a:t>
            </a:r>
            <a:endParaRPr lang="en-US" b="1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Rural TN: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Emphasize essential local services, neighborly trust, and faith/family values. Keep messaging accessible. </a:t>
            </a:r>
          </a:p>
        </p:txBody>
      </p:sp>
    </p:spTree>
    <p:extLst>
      <p:ext uri="{BB962C8B-B14F-4D97-AF65-F5344CB8AC3E}">
        <p14:creationId xmlns:p14="http://schemas.microsoft.com/office/powerpoint/2010/main" val="2909237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 Person After ">
            <a:extLst>
              <a:ext uri="{FF2B5EF4-FFF2-40B4-BE49-F238E27FC236}">
                <a16:creationId xmlns:a16="http://schemas.microsoft.com/office/drawing/2014/main" id="{265CAE6E-F13B-1B48-ABB7-993569F9063A}"/>
              </a:ext>
            </a:extLst>
          </p:cNvPr>
          <p:cNvSpPr txBox="1">
            <a:spLocks/>
          </p:cNvSpPr>
          <p:nvPr/>
        </p:nvSpPr>
        <p:spPr>
          <a:xfrm>
            <a:off x="779930" y="537882"/>
            <a:ext cx="10515600" cy="8947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solidFill>
                  <a:srgbClr val="1A2A3A"/>
                </a:solidFill>
                <a:latin typeface="Avenir Roman" panose="02000503020000020003" pitchFamily="2" charset="0"/>
              </a:rPr>
              <a:t>Framing That Works Across Tennessee</a:t>
            </a:r>
            <a:endParaRPr lang="en-US" sz="4400" dirty="0"/>
          </a:p>
        </p:txBody>
      </p:sp>
      <p:sp>
        <p:nvSpPr>
          <p:cNvPr id="9" name="Why Stories Bulleted List">
            <a:extLst>
              <a:ext uri="{FF2B5EF4-FFF2-40B4-BE49-F238E27FC236}">
                <a16:creationId xmlns:a16="http://schemas.microsoft.com/office/drawing/2014/main" id="{B34AB928-8BBF-1B42-A6DD-354543E188C0}"/>
              </a:ext>
            </a:extLst>
          </p:cNvPr>
          <p:cNvSpPr txBox="1">
            <a:spLocks/>
          </p:cNvSpPr>
          <p:nvPr/>
        </p:nvSpPr>
        <p:spPr>
          <a:xfrm>
            <a:off x="762000" y="2004453"/>
            <a:ext cx="11365832" cy="39498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Essential infrastructure, not charity. </a:t>
            </a:r>
          </a:p>
          <a:p>
            <a:pPr marL="800100" lvl="1" indent="-342900">
              <a:lnSpc>
                <a:spcPct val="100000"/>
              </a:lnSpc>
              <a:buFontTx/>
              <a:buChar char="-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“Strong nonprofits build strong communities. Behind every local solution, there’s a nonprofit making it happen.”</a:t>
            </a:r>
          </a:p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2. What if we weren’t here?</a:t>
            </a:r>
          </a:p>
          <a:p>
            <a:pPr marL="800100" lvl="1" indent="-342900">
              <a:lnSpc>
                <a:spcPct val="100000"/>
              </a:lnSpc>
              <a:buFontTx/>
              <a:buChar char="-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Ask audiences to imagine their community without your organization. Make the void concrete and local. </a:t>
            </a:r>
          </a:p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3. Economic &amp; workforce impact.</a:t>
            </a:r>
          </a:p>
          <a:p>
            <a:pPr marL="800100" lvl="1" indent="-342900">
              <a:lnSpc>
                <a:spcPct val="100000"/>
              </a:lnSpc>
              <a:buFontTx/>
              <a:buChar char="-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Nonprofits create jobs, stimulate local economies, and provide services no one else will.</a:t>
            </a:r>
          </a:p>
        </p:txBody>
      </p:sp>
    </p:spTree>
    <p:extLst>
      <p:ext uri="{BB962C8B-B14F-4D97-AF65-F5344CB8AC3E}">
        <p14:creationId xmlns:p14="http://schemas.microsoft.com/office/powerpoint/2010/main" val="904794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 Person After ">
            <a:extLst>
              <a:ext uri="{FF2B5EF4-FFF2-40B4-BE49-F238E27FC236}">
                <a16:creationId xmlns:a16="http://schemas.microsoft.com/office/drawing/2014/main" id="{3452A486-D43A-C64B-9A02-82D7CD0C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The Stories We Tell: What Works 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365524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acts and Data">
            <a:extLst>
              <a:ext uri="{FF2B5EF4-FFF2-40B4-BE49-F238E27FC236}">
                <a16:creationId xmlns:a16="http://schemas.microsoft.com/office/drawing/2014/main" id="{D360EEF6-433A-4E4F-A4D3-945F05934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84" y="74039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“Facts and data don’t move people. Stories do.” – TN State Sen. Bo Watson, R-Hixson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6" name="Why Stories Bulleted List">
            <a:extLst>
              <a:ext uri="{FF2B5EF4-FFF2-40B4-BE49-F238E27FC236}">
                <a16:creationId xmlns:a16="http://schemas.microsoft.com/office/drawing/2014/main" id="{958CC78F-87D5-5449-807D-B6BDAF1AE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84" y="2065956"/>
            <a:ext cx="11365832" cy="394983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en-US" sz="2400" b="1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  <a:p>
            <a:pPr marL="457200" indent="-457200">
              <a:lnSpc>
                <a:spcPct val="120000"/>
              </a:lnSpc>
            </a:pPr>
            <a:r>
              <a:rPr lang="en-US" sz="24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People remember stories 22 times more than facts alone (Stanford research).</a:t>
            </a:r>
          </a:p>
          <a:p>
            <a:pPr marL="457200" indent="-457200">
              <a:lnSpc>
                <a:spcPct val="120000"/>
              </a:lnSpc>
            </a:pPr>
            <a:r>
              <a:rPr lang="en-US" sz="24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Legislators are voters' representatives — a constituent's real experience carries enormous weight.</a:t>
            </a:r>
          </a:p>
          <a:p>
            <a:pPr marL="457200" indent="-457200">
              <a:lnSpc>
                <a:spcPct val="120000"/>
              </a:lnSpc>
            </a:pPr>
            <a:r>
              <a:rPr lang="en-US" sz="24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Your story is unique. Your organization’s story is unique. No one else can tell it, and no one can argue with your lived experience.</a:t>
            </a:r>
          </a:p>
          <a:p>
            <a:pPr>
              <a:lnSpc>
                <a:spcPct val="12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45344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ements of a Compelling Story">
            <a:extLst>
              <a:ext uri="{FF2B5EF4-FFF2-40B4-BE49-F238E27FC236}">
                <a16:creationId xmlns:a16="http://schemas.microsoft.com/office/drawing/2014/main" id="{715C13F7-3DB7-DC44-8A4C-53FA7D21D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The Elements of a Compelling Advocacy Story</a:t>
            </a:r>
            <a:endParaRPr lang="en-US" dirty="0">
              <a:latin typeface="Avenir Roman" panose="02000503020000020003" pitchFamily="2" charset="0"/>
            </a:endParaRPr>
          </a:p>
        </p:txBody>
      </p:sp>
      <p:sp>
        <p:nvSpPr>
          <p:cNvPr id="3" name="The Stakes">
            <a:extLst>
              <a:ext uri="{FF2B5EF4-FFF2-40B4-BE49-F238E27FC236}">
                <a16:creationId xmlns:a16="http://schemas.microsoft.com/office/drawing/2014/main" id="{B3573752-E326-F542-8D36-C84154FE5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93119"/>
            <a:ext cx="5157787" cy="1853238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/>
              <a:t>THE STAKES: </a:t>
            </a:r>
          </a:p>
          <a:p>
            <a:r>
              <a:rPr lang="en-US" sz="2800" b="0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What's at risk? What does this policy mean for your daily life, your child's future, or your organization?</a:t>
            </a:r>
            <a:endParaRPr lang="en-US" sz="2800" b="0" dirty="0">
              <a:latin typeface="Avenir Roman" panose="02000503020000020003" pitchFamily="2" charset="0"/>
            </a:endParaRPr>
          </a:p>
          <a:p>
            <a:r>
              <a:rPr lang="en-US" dirty="0"/>
              <a:t> </a:t>
            </a:r>
          </a:p>
        </p:txBody>
      </p:sp>
      <p:sp>
        <p:nvSpPr>
          <p:cNvPr id="11" name="The Moment">
            <a:extLst>
              <a:ext uri="{FF2B5EF4-FFF2-40B4-BE49-F238E27FC236}">
                <a16:creationId xmlns:a16="http://schemas.microsoft.com/office/drawing/2014/main" id="{70EB2DA9-4C46-BA45-8D10-FA9E79E04F9B}"/>
              </a:ext>
            </a:extLst>
          </p:cNvPr>
          <p:cNvSpPr txBox="1">
            <a:spLocks/>
          </p:cNvSpPr>
          <p:nvPr/>
        </p:nvSpPr>
        <p:spPr>
          <a:xfrm>
            <a:off x="6097588" y="2093118"/>
            <a:ext cx="5157787" cy="21099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/>
              <a:t>THE MOMENT: </a:t>
            </a:r>
          </a:p>
          <a:p>
            <a:r>
              <a:rPr lang="en-US" sz="2600" b="0" dirty="0">
                <a:latin typeface="Avenir Roman" panose="02000503020000020003" pitchFamily="2" charset="0"/>
                <a:cs typeface="Calibri" pitchFamily="34" charset="-120"/>
              </a:rPr>
              <a:t>Describe one specific, concrete experience — not a general summary. A single moment is more powerful than a list.</a:t>
            </a:r>
          </a:p>
          <a:p>
            <a:r>
              <a:rPr lang="en-US" dirty="0"/>
              <a:t> </a:t>
            </a:r>
          </a:p>
        </p:txBody>
      </p:sp>
      <p:sp>
        <p:nvSpPr>
          <p:cNvPr id="12" name="The Ask">
            <a:extLst>
              <a:ext uri="{FF2B5EF4-FFF2-40B4-BE49-F238E27FC236}">
                <a16:creationId xmlns:a16="http://schemas.microsoft.com/office/drawing/2014/main" id="{A2695300-A26B-BE41-B311-A0873BC73CC3}"/>
              </a:ext>
            </a:extLst>
          </p:cNvPr>
          <p:cNvSpPr txBox="1">
            <a:spLocks/>
          </p:cNvSpPr>
          <p:nvPr/>
        </p:nvSpPr>
        <p:spPr>
          <a:xfrm>
            <a:off x="939801" y="3946357"/>
            <a:ext cx="5157787" cy="18499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THE ASK: </a:t>
            </a:r>
          </a:p>
          <a:p>
            <a:r>
              <a:rPr lang="en-US" sz="2800" b="0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What do you want the listener to do? Be specific: co-sponsor this bill, vote yes, schedule a meeting.</a:t>
            </a:r>
            <a:endParaRPr lang="en-US" sz="2800" dirty="0"/>
          </a:p>
          <a:p>
            <a:r>
              <a:rPr lang="en-US" dirty="0"/>
              <a:t> </a:t>
            </a:r>
          </a:p>
        </p:txBody>
      </p:sp>
      <p:sp>
        <p:nvSpPr>
          <p:cNvPr id="13" name="The Connection">
            <a:extLst>
              <a:ext uri="{FF2B5EF4-FFF2-40B4-BE49-F238E27FC236}">
                <a16:creationId xmlns:a16="http://schemas.microsoft.com/office/drawing/2014/main" id="{2DF8B1A1-C077-7D4F-8F9F-08D793F5EAD6}"/>
              </a:ext>
            </a:extLst>
          </p:cNvPr>
          <p:cNvSpPr txBox="1">
            <a:spLocks/>
          </p:cNvSpPr>
          <p:nvPr/>
        </p:nvSpPr>
        <p:spPr>
          <a:xfrm>
            <a:off x="6197601" y="3946357"/>
            <a:ext cx="5157787" cy="18499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THE CONNECTION: </a:t>
            </a:r>
          </a:p>
          <a:p>
            <a:r>
              <a:rPr lang="en-US" sz="2800" b="0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Show how your story connects to others — you're not alone, and the issue affects many Tennesseans</a:t>
            </a:r>
            <a:r>
              <a:rPr lang="en-US" sz="2800" b="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800" b="0" dirty="0"/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1025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-Person Meetings with Your Legislator">
            <a:extLst>
              <a:ext uri="{FF2B5EF4-FFF2-40B4-BE49-F238E27FC236}">
                <a16:creationId xmlns:a16="http://schemas.microsoft.com/office/drawing/2014/main" id="{FF26BA63-1CED-024F-AB6F-75584AE77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In-Person Meetings with Your Legislator: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In Person List">
            <a:extLst>
              <a:ext uri="{FF2B5EF4-FFF2-40B4-BE49-F238E27FC236}">
                <a16:creationId xmlns:a16="http://schemas.microsoft.com/office/drawing/2014/main" id="{061A7520-D615-5349-A466-89BC595D3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Walking into a legislators office can be intimidating. </a:t>
            </a: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It shouldn’t.</a:t>
            </a:r>
          </a:p>
          <a:p>
            <a:pPr marL="457200" indent="-457200"/>
            <a:endParaRPr lang="en-US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  <a:p>
            <a:pPr marL="457200" indent="-457200"/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When it comes to your own life, or your organization, and the people you serve, </a:t>
            </a:r>
            <a:r>
              <a:rPr lang="en-US" b="1" u="sng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you are the expert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in that meeting - and the realities of your life are exactly what they need to hear.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036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 Person Prepare">
            <a:extLst>
              <a:ext uri="{FF2B5EF4-FFF2-40B4-BE49-F238E27FC236}">
                <a16:creationId xmlns:a16="http://schemas.microsoft.com/office/drawing/2014/main" id="{6D02388A-8541-2248-AE82-7DE8A0A5C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In Person Meetings with Your Legislator: Prepare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In Person Prepare List">
            <a:extLst>
              <a:ext uri="{FF2B5EF4-FFF2-40B4-BE49-F238E27FC236}">
                <a16:creationId xmlns:a16="http://schemas.microsoft.com/office/drawing/2014/main" id="{F263B0E6-D1DC-F346-B7AA-1F2F4E5A0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800"/>
              </a:spcAft>
              <a:buSzPct val="100000"/>
            </a:pPr>
            <a:r>
              <a:rPr lang="en-US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Find your legislators at </a:t>
            </a:r>
            <a:r>
              <a:rPr lang="en-US" b="1" dirty="0" err="1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capitol.tn.gov</a:t>
            </a:r>
            <a:endParaRPr lang="en-US" b="1" dirty="0">
              <a:latin typeface="Avenir Roman" panose="02000503020000020003" pitchFamily="2" charset="0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SzPct val="100000"/>
            </a:pPr>
            <a:r>
              <a:rPr lang="en-US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Research their committees — target relevant chairs</a:t>
            </a:r>
            <a:endParaRPr lang="en-US" dirty="0">
              <a:latin typeface="Avenir Roman" panose="02000503020000020003" pitchFamily="2" charset="0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SzPct val="100000"/>
            </a:pPr>
            <a:r>
              <a:rPr lang="en-US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You can meet with legislators outside your district</a:t>
            </a:r>
            <a:endParaRPr lang="en-US" dirty="0">
              <a:latin typeface="Avenir Roman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961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 Person During">
            <a:extLst>
              <a:ext uri="{FF2B5EF4-FFF2-40B4-BE49-F238E27FC236}">
                <a16:creationId xmlns:a16="http://schemas.microsoft.com/office/drawing/2014/main" id="{0D653E31-3227-E84A-BF8B-9E84943FC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In-Person Meetings with Your Legislator: During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In Person During List">
            <a:extLst>
              <a:ext uri="{FF2B5EF4-FFF2-40B4-BE49-F238E27FC236}">
                <a16:creationId xmlns:a16="http://schemas.microsoft.com/office/drawing/2014/main" id="{942E7A89-E8BD-1C4F-BF0B-1E700BB1D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Introduce Yourself: </a:t>
            </a:r>
            <a:r>
              <a:rPr lang="en-US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Your name, your city, and one sentence on why you’re here.</a:t>
            </a:r>
          </a:p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Tell Your/Your Org’s Story: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One specific experience. Real. Human. Yours.</a:t>
            </a:r>
          </a:p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Connect to Policy: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Briefly explain how a bill, a policy, or budget decision affects people like you.</a:t>
            </a:r>
          </a:p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Make Your Ask: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One clear, specific request. Vote yes. Co-sponsor this bill. Change this policy. </a:t>
            </a:r>
          </a:p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Say Thank You: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Thank staff too — they brief the legislator before and after.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213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 Person After">
            <a:extLst>
              <a:ext uri="{FF2B5EF4-FFF2-40B4-BE49-F238E27FC236}">
                <a16:creationId xmlns:a16="http://schemas.microsoft.com/office/drawing/2014/main" id="{0EB9CA22-4E62-8F46-89B4-7DBFCC523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In-Person Meetings with Your Legislator: After 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In Person After LIst ">
            <a:extLst>
              <a:ext uri="{FF2B5EF4-FFF2-40B4-BE49-F238E27FC236}">
                <a16:creationId xmlns:a16="http://schemas.microsoft.com/office/drawing/2014/main" id="{E34AAB59-C39B-A44D-8097-651E44E3C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Include a Photo: </a:t>
            </a:r>
            <a:r>
              <a:rPr lang="en-US" dirty="0">
                <a:solidFill>
                  <a:srgbClr val="1A2A3A"/>
                </a:solidFill>
                <a:latin typeface="Calibri" panose="020F0502020204030204" pitchFamily="34" charset="0"/>
              </a:rPr>
              <a:t>A printed photo from your visit — with the legislator, at the capitol, or with your group — puts a face on your story. Staff genuinely appreciate these, and they often end up on office walls.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900" indent="-342900">
              <a:spcAft>
                <a:spcPts val="800"/>
              </a:spcAft>
              <a:buSzPct val="100000"/>
            </a:pPr>
            <a:endParaRPr lang="en-US" b="1" dirty="0">
              <a:latin typeface="Avenir Roman" panose="02000503020000020003" pitchFamily="2" charset="0"/>
              <a:cs typeface="Calibri" pitchFamily="34" charset="-120"/>
            </a:endParaRPr>
          </a:p>
          <a:p>
            <a:pPr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Add a Handwritten Note: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Even one or two sentences in your own handwriting signals this isn't a form letter. It came from you. That distinction matters enormously in a sea of emails and printed petitions.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046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 Person After ">
            <a:extLst>
              <a:ext uri="{FF2B5EF4-FFF2-40B4-BE49-F238E27FC236}">
                <a16:creationId xmlns:a16="http://schemas.microsoft.com/office/drawing/2014/main" id="{6F817814-99E4-5E48-8673-2EBBA074D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In-Person Meetings with Your Legislator: After</a:t>
            </a:r>
            <a:endParaRPr lang="en-US" dirty="0"/>
          </a:p>
        </p:txBody>
      </p:sp>
      <p:sp>
        <p:nvSpPr>
          <p:cNvPr id="4" name="In Person After Reminder">
            <a:extLst>
              <a:ext uri="{FF2B5EF4-FFF2-40B4-BE49-F238E27FC236}">
                <a16:creationId xmlns:a16="http://schemas.microsoft.com/office/drawing/2014/main" id="{43AA3CFE-0678-734C-A0AE-453095EC5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79032"/>
            <a:ext cx="10515600" cy="21343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latin typeface="Arial" panose="020B0604020202020204" pitchFamily="34" charset="0"/>
                <a:ea typeface="Trebuchet MS" pitchFamily="34" charset="-122"/>
                <a:cs typeface="Arial" panose="020B0604020202020204" pitchFamily="34" charset="0"/>
              </a:rPr>
              <a:t>A photo + handwritten note is rare, human, and hard to forget. </a:t>
            </a:r>
          </a:p>
          <a:p>
            <a:pPr marL="0" indent="0" algn="ctr">
              <a:buNone/>
            </a:pPr>
            <a:r>
              <a:rPr lang="en-US" sz="2400" b="1" dirty="0">
                <a:latin typeface="Arial" panose="020B0604020202020204" pitchFamily="34" charset="0"/>
                <a:ea typeface="Trebuchet MS" pitchFamily="34" charset="-122"/>
                <a:cs typeface="Arial" panose="020B0604020202020204" pitchFamily="34" charset="0"/>
              </a:rPr>
              <a:t>Do this </a:t>
            </a:r>
            <a:r>
              <a:rPr lang="en-US" sz="2400" b="1" dirty="0">
                <a:latin typeface="Avenir Roman" panose="02000503020000020003" pitchFamily="2" charset="0"/>
                <a:ea typeface="Trebuchet MS" pitchFamily="34" charset="-122"/>
                <a:cs typeface="Arial" panose="020B0604020202020204" pitchFamily="34" charset="0"/>
              </a:rPr>
              <a:t>every</a:t>
            </a:r>
            <a:r>
              <a:rPr lang="en-US" sz="2400" b="1" dirty="0">
                <a:latin typeface="Arial" panose="020B0604020202020204" pitchFamily="34" charset="0"/>
                <a:ea typeface="Trebuchet MS" pitchFamily="34" charset="-122"/>
                <a:cs typeface="Arial" panose="020B0604020202020204" pitchFamily="34" charset="0"/>
              </a:rPr>
              <a:t> time.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707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tual Meetings">
            <a:extLst>
              <a:ext uri="{FF2B5EF4-FFF2-40B4-BE49-F238E27FC236}">
                <a16:creationId xmlns:a16="http://schemas.microsoft.com/office/drawing/2014/main" id="{A6641916-F1D5-FC4D-834C-AEE6413CC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Virtual Meetings with Your Legislator: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Virtual Llist">
            <a:extLst>
              <a:ext uri="{FF2B5EF4-FFF2-40B4-BE49-F238E27FC236}">
                <a16:creationId xmlns:a16="http://schemas.microsoft.com/office/drawing/2014/main" id="{DD2A62F9-D033-1B48-9AEE-46D249CE2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Virtual meetings are just as effective when you show up </a:t>
            </a: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prepared.</a:t>
            </a:r>
          </a:p>
          <a:p>
            <a:endParaRPr lang="en-US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  <a:p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And </a:t>
            </a: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they remove barriers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— no travel, no parking, no missing work.</a:t>
            </a:r>
            <a:endParaRPr lang="en-US" b="1" dirty="0">
              <a:solidFill>
                <a:srgbClr val="1A2A3A"/>
              </a:solidFill>
              <a:latin typeface="Avenir Roman" panose="02000503020000020003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6785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tual Meeting Before">
            <a:extLst>
              <a:ext uri="{FF2B5EF4-FFF2-40B4-BE49-F238E27FC236}">
                <a16:creationId xmlns:a16="http://schemas.microsoft.com/office/drawing/2014/main" id="{74EF9135-27AA-5B4B-8123-7F2241CD0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Virtual Meetings with Your Legislator: Before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Virtual Meeting Before List">
            <a:extLst>
              <a:ext uri="{FF2B5EF4-FFF2-40B4-BE49-F238E27FC236}">
                <a16:creationId xmlns:a16="http://schemas.microsoft.com/office/drawing/2014/main" id="{8780CFC5-7FF3-2343-A579-D66EF56A1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Test your camera, mic, and speakers 10 minutes early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Sit with light in front of you, not behind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Dress business-casual — what you'd wear in person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Keep a phone nearby as a backup dial-in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A clean or neutral background keeps focus on you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885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tual Meeting During">
            <a:extLst>
              <a:ext uri="{FF2B5EF4-FFF2-40B4-BE49-F238E27FC236}">
                <a16:creationId xmlns:a16="http://schemas.microsoft.com/office/drawing/2014/main" id="{6B1291BD-ECBC-E749-9027-99F2C08B0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Virtual Meetings with Your Legislator: During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Virtual Meeting During LIst">
            <a:extLst>
              <a:ext uri="{FF2B5EF4-FFF2-40B4-BE49-F238E27FC236}">
                <a16:creationId xmlns:a16="http://schemas.microsoft.com/office/drawing/2014/main" id="{111C6FDD-1572-BA4A-8CE2-FFBE4BCD2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Introduce Yourself: </a:t>
            </a:r>
            <a:r>
              <a:rPr lang="en-US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Your name, your city, and one sentence on why you’re here.</a:t>
            </a:r>
          </a:p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Tell Your Story: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One specific experience. Real. Human. Yours.</a:t>
            </a:r>
          </a:p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Connect to Policy: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Briefly explain how a bill, a policy, or budget decision affects people like you.</a:t>
            </a:r>
          </a:p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Make Your Ask: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One clear, specific request. Vote yes. Co-sponsor. Schedule a follow-up.</a:t>
            </a:r>
          </a:p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Say Thank You: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Thank staff too — they brief the legislator before and after.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3175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tual Meeting After">
            <a:extLst>
              <a:ext uri="{FF2B5EF4-FFF2-40B4-BE49-F238E27FC236}">
                <a16:creationId xmlns:a16="http://schemas.microsoft.com/office/drawing/2014/main" id="{7B45F517-3756-0542-B90D-7EDFA9E3D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Virtual Meetings with Your Legislator: After 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Virtual Meeting After List">
            <a:extLst>
              <a:ext uri="{FF2B5EF4-FFF2-40B4-BE49-F238E27FC236}">
                <a16:creationId xmlns:a16="http://schemas.microsoft.com/office/drawing/2014/main" id="{35E7DC48-7F50-7F47-A47B-503AB938F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Send a Thank You: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Mail a written note within 48 hours with your photo and a handwritten line or two. Physical mail stands out when most follow-ups are emails.</a:t>
            </a:r>
            <a:br>
              <a:rPr lang="en-US" dirty="0">
                <a:latin typeface="Avenir Roman" panose="02000503020000020003" pitchFamily="2" charset="0"/>
                <a:cs typeface="Calibri" pitchFamily="34" charset="-120"/>
              </a:rPr>
            </a:br>
            <a:endParaRPr lang="en-US" b="1" dirty="0">
              <a:latin typeface="Avenir Roman" panose="02000503020000020003" pitchFamily="2" charset="0"/>
              <a:cs typeface="Calibri" pitchFamily="34" charset="-120"/>
            </a:endParaRPr>
          </a:p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Stay Connected: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Follow your legislator on social media. Engage when they post on relevant topics. Relationships are built over time, not in a single call.</a:t>
            </a:r>
            <a:endParaRPr lang="en-US" b="1" dirty="0">
              <a:latin typeface="Avenir Roman" panose="02000503020000020003" pitchFamily="2" charset="0"/>
              <a:cs typeface="Calibri" pitchFamily="34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1820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tual Meeting After">
            <a:extLst>
              <a:ext uri="{FF2B5EF4-FFF2-40B4-BE49-F238E27FC236}">
                <a16:creationId xmlns:a16="http://schemas.microsoft.com/office/drawing/2014/main" id="{7B45F517-3756-0542-B90D-7EDFA9E3D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Virtual Meetings with Your Legislator: After 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Virtual Meeting Reminder">
            <a:extLst>
              <a:ext uri="{FF2B5EF4-FFF2-40B4-BE49-F238E27FC236}">
                <a16:creationId xmlns:a16="http://schemas.microsoft.com/office/drawing/2014/main" id="{35E7DC48-7F50-7F47-A47B-503AB938F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863" y="3108993"/>
            <a:ext cx="10515600" cy="901533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Arial" panose="020B0604020202020204" pitchFamily="34" charset="0"/>
                <a:ea typeface="Trebuchet MS" pitchFamily="34" charset="-122"/>
                <a:cs typeface="Arial" panose="020B0604020202020204" pitchFamily="34" charset="0"/>
              </a:rPr>
              <a:t>A photo + handwritten note is rare, human, and hard to forget. Do this </a:t>
            </a:r>
            <a:r>
              <a:rPr lang="en-US" b="1" dirty="0">
                <a:latin typeface="Avenir Roman" panose="02000503020000020003" pitchFamily="2" charset="0"/>
                <a:ea typeface="Trebuchet MS" pitchFamily="34" charset="-122"/>
                <a:cs typeface="Arial" panose="020B0604020202020204" pitchFamily="34" charset="0"/>
              </a:rPr>
              <a:t>every</a:t>
            </a:r>
            <a:r>
              <a:rPr lang="en-US" b="1" dirty="0">
                <a:latin typeface="Arial" panose="020B0604020202020204" pitchFamily="34" charset="0"/>
                <a:ea typeface="Trebuchet MS" pitchFamily="34" charset="-122"/>
                <a:cs typeface="Arial" panose="020B0604020202020204" pitchFamily="34" charset="0"/>
              </a:rPr>
              <a:t> time.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5756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tual Meeting After 2">
            <a:extLst>
              <a:ext uri="{FF2B5EF4-FFF2-40B4-BE49-F238E27FC236}">
                <a16:creationId xmlns:a16="http://schemas.microsoft.com/office/drawing/2014/main" id="{7BBDDE85-9C37-8A4D-96BA-6E5D5761F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Virtual Meetings with Your Legislator: After 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Virtual Meeting After List">
            <a:extLst>
              <a:ext uri="{FF2B5EF4-FFF2-40B4-BE49-F238E27FC236}">
                <a16:creationId xmlns:a16="http://schemas.microsoft.com/office/drawing/2014/main" id="{73EDEC77-69BA-C14D-875E-6DF593D04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Tag Them Publicly: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Post on social media thanking your legislator for their time. Many have staff who monitor mentions on socials. Public acknowledgment reinforces the relationship.</a:t>
            </a:r>
            <a:br>
              <a:rPr lang="en-US" dirty="0">
                <a:latin typeface="Avenir Roman" panose="02000503020000020003" pitchFamily="2" charset="0"/>
                <a:cs typeface="Calibri" pitchFamily="34" charset="-120"/>
              </a:rPr>
            </a:br>
            <a:endParaRPr lang="en-US" b="1" dirty="0">
              <a:latin typeface="Avenir Roman" panose="02000503020000020003" pitchFamily="2" charset="0"/>
              <a:cs typeface="Calibri" pitchFamily="34" charset="-120"/>
            </a:endParaRPr>
          </a:p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Share With Your Network: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Tell other advocates what you learned. Your experience helps others prepare for their own meetings and builds collective power.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217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ngaging the Media">
            <a:extLst>
              <a:ext uri="{FF2B5EF4-FFF2-40B4-BE49-F238E27FC236}">
                <a16:creationId xmlns:a16="http://schemas.microsoft.com/office/drawing/2014/main" id="{3BD26DC4-8729-264F-8AD3-15C07DE54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Engaging the Media: Print Newspapers &amp; Social Media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Engaging the Media List">
            <a:extLst>
              <a:ext uri="{FF2B5EF4-FFF2-40B4-BE49-F238E27FC236}">
                <a16:creationId xmlns:a16="http://schemas.microsoft.com/office/drawing/2014/main" id="{A52EDD98-7E22-D64D-99B4-D50E1FD534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Print Media: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e.g. The Tennessean, Chattanooga Times Free Press, Johnson City Press, Commercial Appeal </a:t>
            </a:r>
            <a:b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b="1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Social Media: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 e.g. Facebook, Instagram, X (Formerly Twitter) </a:t>
            </a:r>
          </a:p>
        </p:txBody>
      </p:sp>
    </p:spTree>
    <p:extLst>
      <p:ext uri="{BB962C8B-B14F-4D97-AF65-F5344CB8AC3E}">
        <p14:creationId xmlns:p14="http://schemas.microsoft.com/office/powerpoint/2010/main" val="34507929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int Newspapers: Letters to the Editor">
            <a:extLst>
              <a:ext uri="{FF2B5EF4-FFF2-40B4-BE49-F238E27FC236}">
                <a16:creationId xmlns:a16="http://schemas.microsoft.com/office/drawing/2014/main" id="{EE35E800-D456-8A4F-9CAE-47B56F117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Print Newspapers: Letters to the Editor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Print Newspapers LTE List">
            <a:extLst>
              <a:ext uri="{FF2B5EF4-FFF2-40B4-BE49-F238E27FC236}">
                <a16:creationId xmlns:a16="http://schemas.microsoft.com/office/drawing/2014/main" id="{34F2F257-0424-2442-BD04-987E9D5E0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Letters to the editor remain among the </a:t>
            </a: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most-read sections of any newspaper. </a:t>
            </a:r>
          </a:p>
          <a:p>
            <a:endParaRPr lang="en-US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  <a:p>
            <a:pPr marL="457200" indent="-457200"/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Tennessee legislators pay close attention to them — they're a </a:t>
            </a: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direct signal of constituent opinion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in a politician's home district.</a:t>
            </a:r>
            <a:endParaRPr lang="en-US" sz="3200" b="1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413423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int Newspapers: Letters to the Editor">
            <a:extLst>
              <a:ext uri="{FF2B5EF4-FFF2-40B4-BE49-F238E27FC236}">
                <a16:creationId xmlns:a16="http://schemas.microsoft.com/office/drawing/2014/main" id="{A92F8E88-B193-A446-A4F3-AC3E33919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Print Newspapers: Letters to the Editor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Print Newspapers LTE List">
            <a:extLst>
              <a:ext uri="{FF2B5EF4-FFF2-40B4-BE49-F238E27FC236}">
                <a16:creationId xmlns:a16="http://schemas.microsoft.com/office/drawing/2014/main" id="{0427DEBB-11A5-4140-B7F9-86C884612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0614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Keep it under 250 words — editors enforce limits </a:t>
            </a: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strictly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Lead with your most important point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Use your real name and city — anonymous letters carry less weight and are almost never printed 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Try to reference a recent story, bill, or vote to increase odds of publication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Submit online; check each paper's submission guidelines first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159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int Newspapers: Letters to the Editor">
            <a:extLst>
              <a:ext uri="{FF2B5EF4-FFF2-40B4-BE49-F238E27FC236}">
                <a16:creationId xmlns:a16="http://schemas.microsoft.com/office/drawing/2014/main" id="{A92F8E88-B193-A446-A4F3-AC3E33919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Print Newspapers: Letters to the Editor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Coordinate">
            <a:extLst>
              <a:ext uri="{FF2B5EF4-FFF2-40B4-BE49-F238E27FC236}">
                <a16:creationId xmlns:a16="http://schemas.microsoft.com/office/drawing/2014/main" id="{0427DEBB-11A5-4140-B7F9-86C884612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0614"/>
            <a:ext cx="10515600" cy="4351338"/>
          </a:xfrm>
        </p:spPr>
        <p:txBody>
          <a:bodyPr>
            <a:normAutofit lnSpcReduction="10000"/>
          </a:bodyPr>
          <a:lstStyle/>
          <a:p>
            <a:pPr marL="457200" indent="-457200"/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Coordinate for Greater Impact!</a:t>
            </a:r>
          </a:p>
          <a:p>
            <a:pPr marL="914400" lvl="1" indent="-457200">
              <a:lnSpc>
                <a:spcPct val="150000"/>
              </a:lnSpc>
            </a:pPr>
            <a:r>
              <a:rPr lang="en-US" sz="28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One letter is good. Ten letters on the same topic on the same week is a movement.</a:t>
            </a:r>
          </a:p>
          <a:p>
            <a:pPr marL="914400" lvl="1" indent="-457200">
              <a:lnSpc>
                <a:spcPct val="150000"/>
              </a:lnSpc>
            </a:pPr>
            <a:r>
              <a:rPr lang="en-US" sz="28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Editors typically publish a representative selection of the letters they receive. The more submissions that support a particular idea, the more likely it gets covered — even unpublished letters influence which ones make the cut.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2036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int Newspapers: Letters to the Editor">
            <a:extLst>
              <a:ext uri="{FF2B5EF4-FFF2-40B4-BE49-F238E27FC236}">
                <a16:creationId xmlns:a16="http://schemas.microsoft.com/office/drawing/2014/main" id="{E7A6D7C1-0466-7B44-8F51-0C49B0499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Print Newspapers: Letters to the Editor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Coordinate Continued ">
            <a:extLst>
              <a:ext uri="{FF2B5EF4-FFF2-40B4-BE49-F238E27FC236}">
                <a16:creationId xmlns:a16="http://schemas.microsoft.com/office/drawing/2014/main" id="{4AF0D18B-2F1D-C245-9B34-99AEBFF48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1495"/>
            <a:ext cx="10515600" cy="4845468"/>
          </a:xfrm>
        </p:spPr>
        <p:txBody>
          <a:bodyPr>
            <a:normAutofit/>
          </a:bodyPr>
          <a:lstStyle/>
          <a:p>
            <a:pPr marL="914400" lvl="1" indent="-457200"/>
            <a:r>
              <a:rPr lang="en-US" sz="28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Coordinate for Greater Impact!</a:t>
            </a:r>
          </a:p>
          <a:p>
            <a:pPr marL="1371600" lvl="2" indent="-457200"/>
            <a:r>
              <a:rPr lang="en-US" sz="28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Coordinate with families, advocates, and partner organizations</a:t>
            </a:r>
          </a:p>
          <a:p>
            <a:pPr marL="1371600" lvl="2" indent="-457200"/>
            <a:r>
              <a:rPr lang="en-US" sz="28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Submit letters timed to a relevant news event, legislative session, or vote</a:t>
            </a:r>
          </a:p>
          <a:p>
            <a:pPr marL="1371600" lvl="2" indent="-457200"/>
            <a:r>
              <a:rPr lang="en-US" sz="28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Vary the writers and angles — editors want a range of voices on a single issue, not a copy-paste</a:t>
            </a:r>
          </a:p>
          <a:p>
            <a:pPr marL="1371600" lvl="2" indent="-457200"/>
            <a:r>
              <a:rPr lang="en-US" sz="28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Share published pieces with legislators, their staff, and your own networks</a:t>
            </a:r>
          </a:p>
          <a:p>
            <a:pPr marL="1371600" lvl="2" indent="-457200"/>
            <a:r>
              <a:rPr lang="en-US" sz="28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Mail physical clippings to your legislators with a handwritten note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344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ngaging the Media : Social Media">
            <a:extLst>
              <a:ext uri="{FF2B5EF4-FFF2-40B4-BE49-F238E27FC236}">
                <a16:creationId xmlns:a16="http://schemas.microsoft.com/office/drawing/2014/main" id="{851791BF-C04D-9648-A036-EA02DFAB7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Engaging the Media: Social Media &amp; Reaching Thousands Right From Your Phone </a:t>
            </a:r>
            <a:br>
              <a:rPr lang="en-US" sz="36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sz="3600" dirty="0"/>
          </a:p>
        </p:txBody>
      </p:sp>
      <p:sp>
        <p:nvSpPr>
          <p:cNvPr id="3" name="Social Media List">
            <a:extLst>
              <a:ext uri="{FF2B5EF4-FFF2-40B4-BE49-F238E27FC236}">
                <a16:creationId xmlns:a16="http://schemas.microsoft.com/office/drawing/2014/main" id="{EF1BDC71-A8C9-FC44-BE78-4C23DFCB6D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The modern advocacy landscape is social. </a:t>
            </a:r>
          </a:p>
          <a:p>
            <a:pPr marL="457200" indent="-457200"/>
            <a:endParaRPr lang="en-US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  <a:p>
            <a:pPr marL="457200" indent="-457200"/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You don't need a big following — you need the right people to see your story.</a:t>
            </a:r>
          </a:p>
        </p:txBody>
      </p:sp>
    </p:spTree>
    <p:extLst>
      <p:ext uri="{BB962C8B-B14F-4D97-AF65-F5344CB8AC3E}">
        <p14:creationId xmlns:p14="http://schemas.microsoft.com/office/powerpoint/2010/main" val="20139571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ngaging the Media : Social Media">
            <a:extLst>
              <a:ext uri="{FF2B5EF4-FFF2-40B4-BE49-F238E27FC236}">
                <a16:creationId xmlns:a16="http://schemas.microsoft.com/office/drawing/2014/main" id="{89F610B2-42FC-4848-8A95-9CA2BCE9B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Engaging the Media: Social Media &amp; Reaching Thousands Right From Your Phone </a:t>
            </a:r>
            <a:br>
              <a:rPr lang="en-US" sz="36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sz="3600" dirty="0"/>
          </a:p>
        </p:txBody>
      </p:sp>
      <p:sp>
        <p:nvSpPr>
          <p:cNvPr id="3" name="Facebook &amp; Twitter">
            <a:extLst>
              <a:ext uri="{FF2B5EF4-FFF2-40B4-BE49-F238E27FC236}">
                <a16:creationId xmlns:a16="http://schemas.microsoft.com/office/drawing/2014/main" id="{C583C80D-6EDC-0348-98AF-31A8C4933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Facebook –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Reach families, community groups, and local news pages. Best for longer posts and photo albums. Tag your legislators — their pages are public.</a:t>
            </a:r>
            <a:b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  <a:p>
            <a:pPr marL="457200" indent="-457200"/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X (Twitter) –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Ideal for quick reactions to legislative news. Tag @</a:t>
            </a:r>
            <a:r>
              <a:rPr lang="en-US" dirty="0" err="1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TNSenate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, @</a:t>
            </a:r>
            <a:r>
              <a:rPr lang="en-US" dirty="0" err="1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TNHouseGOP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, or your specific legislator. Hashtags like #</a:t>
            </a:r>
            <a:r>
              <a:rPr lang="en-US" dirty="0" err="1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TNLeg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 connect you to the statewide conversation.</a:t>
            </a:r>
            <a:endParaRPr lang="en-US" b="1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11716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ngaging the Media : Social Media">
            <a:extLst>
              <a:ext uri="{FF2B5EF4-FFF2-40B4-BE49-F238E27FC236}">
                <a16:creationId xmlns:a16="http://schemas.microsoft.com/office/drawing/2014/main" id="{89F610B2-42FC-4848-8A95-9CA2BCE9B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Engaging the Media: Social Media &amp; Reaching Thousands Right From Your Phone </a:t>
            </a:r>
            <a:br>
              <a:rPr lang="en-US" sz="36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sz="3600" dirty="0"/>
          </a:p>
        </p:txBody>
      </p:sp>
      <p:sp>
        <p:nvSpPr>
          <p:cNvPr id="3" name="Instagram &amp; TikTik">
            <a:extLst>
              <a:ext uri="{FF2B5EF4-FFF2-40B4-BE49-F238E27FC236}">
                <a16:creationId xmlns:a16="http://schemas.microsoft.com/office/drawing/2014/main" id="{C583C80D-6EDC-0348-98AF-31A8C4933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Instagram –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Photo + caption format is perfect for personal stories. A strong photo with 3–5 sentences can reach far beyond your followers through shares and hashtags.</a:t>
            </a:r>
          </a:p>
          <a:p>
            <a:pPr marL="457200" indent="-457200"/>
            <a:endParaRPr lang="en-US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  <a:p>
            <a:pPr marL="457200" indent="-457200"/>
            <a:r>
              <a:rPr lang="en-US" b="1" dirty="0" err="1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TikTok</a:t>
            </a: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–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Short personal videos are among the most shareable content online. You don't need production value — authenticity is the point.</a:t>
            </a:r>
            <a:endParaRPr lang="en-US" b="1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56537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ngaging the Media : Social Media">
            <a:extLst>
              <a:ext uri="{FF2B5EF4-FFF2-40B4-BE49-F238E27FC236}">
                <a16:creationId xmlns:a16="http://schemas.microsoft.com/office/drawing/2014/main" id="{DF12540C-AE34-314B-9FFC-623417BC9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976" y="70578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Social Media &amp; Reaching Thousands Right From Your Phone: What Actually Works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Do's and Don'ts">
            <a:extLst>
              <a:ext uri="{FF2B5EF4-FFF2-40B4-BE49-F238E27FC236}">
                <a16:creationId xmlns:a16="http://schemas.microsoft.com/office/drawing/2014/main" id="{B50B2416-6C98-8840-855C-FE0B0E5F7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8994" y="3269413"/>
            <a:ext cx="3814011" cy="9336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Do’s &amp; Don’ts</a:t>
            </a:r>
            <a:endParaRPr lang="en-US" sz="4000" b="1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786226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's">
            <a:extLst>
              <a:ext uri="{FF2B5EF4-FFF2-40B4-BE49-F238E27FC236}">
                <a16:creationId xmlns:a16="http://schemas.microsoft.com/office/drawing/2014/main" id="{5FB5E3D3-48E1-6844-844E-F67EB94FA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DOs –</a:t>
            </a:r>
            <a:endParaRPr lang="en-US" dirty="0"/>
          </a:p>
        </p:txBody>
      </p:sp>
      <p:sp>
        <p:nvSpPr>
          <p:cNvPr id="3" name="Do's List">
            <a:extLst>
              <a:ext uri="{FF2B5EF4-FFF2-40B4-BE49-F238E27FC236}">
                <a16:creationId xmlns:a16="http://schemas.microsoft.com/office/drawing/2014/main" id="{E95AA000-5F7E-164C-9078-948EAE6A7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0825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Start with a human moment, not a statistic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Use a photo — every time you can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Be specific: names, places, dates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End with a clear call to action/thank you and openness to meet again 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Tag your legislators' official accounts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Use 2–3 relevant hashtags (#</a:t>
            </a:r>
            <a:r>
              <a:rPr lang="en-US" dirty="0" err="1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TNLeg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, #</a:t>
            </a:r>
            <a:r>
              <a:rPr lang="en-US" dirty="0" err="1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DisabilityRights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)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Share in relevant groups and communities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1231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n'ts">
            <a:extLst>
              <a:ext uri="{FF2B5EF4-FFF2-40B4-BE49-F238E27FC236}">
                <a16:creationId xmlns:a16="http://schemas.microsoft.com/office/drawing/2014/main" id="{5FB5E3D3-48E1-6844-844E-F67EB94FA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12295"/>
            <a:ext cx="10515600" cy="1802983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</a:rPr>
              <a:t>DON’Ts –</a:t>
            </a:r>
            <a:endParaRPr lang="en-US" sz="4000" b="1" dirty="0">
              <a:solidFill>
                <a:srgbClr val="1A2A3A"/>
              </a:solidFill>
              <a:latin typeface="Avenir Roman" panose="02000503020000020003" pitchFamily="2" charset="0"/>
            </a:endParaRPr>
          </a:p>
        </p:txBody>
      </p:sp>
      <p:sp>
        <p:nvSpPr>
          <p:cNvPr id="3" name="Don'ts List">
            <a:extLst>
              <a:ext uri="{FF2B5EF4-FFF2-40B4-BE49-F238E27FC236}">
                <a16:creationId xmlns:a16="http://schemas.microsoft.com/office/drawing/2014/main" id="{E95AA000-5F7E-164C-9078-948EAE6A7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0825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indent="-3429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</a:rPr>
              <a:t>Open with jargon or acronyms</a:t>
            </a:r>
          </a:p>
          <a:p>
            <a:pPr indent="-3429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</a:rPr>
              <a:t>Posts with no image or explanation </a:t>
            </a:r>
          </a:p>
          <a:p>
            <a:pPr indent="-3429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</a:rPr>
              <a:t>Vague statements </a:t>
            </a:r>
          </a:p>
          <a:p>
            <a:pPr indent="-3429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</a:rPr>
              <a:t>Only posting once and moving on</a:t>
            </a:r>
          </a:p>
          <a:p>
            <a:pPr indent="-3429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</a:rPr>
              <a:t>Long paragraphs — break them up</a:t>
            </a:r>
          </a:p>
          <a:p>
            <a:pPr indent="-3429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</a:rPr>
              <a:t>Don’t know? Don’t assume. Offer to get back to them. </a:t>
            </a:r>
          </a:p>
          <a:p>
            <a:pPr indent="-3429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</a:rPr>
              <a:t>Arguing in comments — redirect to private message</a:t>
            </a:r>
          </a:p>
        </p:txBody>
      </p:sp>
    </p:spTree>
    <p:extLst>
      <p:ext uri="{BB962C8B-B14F-4D97-AF65-F5344CB8AC3E}">
        <p14:creationId xmlns:p14="http://schemas.microsoft.com/office/powerpoint/2010/main" val="15219395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ove All Rememeber">
            <a:extLst>
              <a:ext uri="{FF2B5EF4-FFF2-40B4-BE49-F238E27FC236}">
                <a16:creationId xmlns:a16="http://schemas.microsoft.com/office/drawing/2014/main" id="{5FD7DF63-A1BA-5F42-B338-6AE0D648F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venir Roman" panose="02000503020000020003" pitchFamily="2" charset="0"/>
              </a:rPr>
              <a:t>Above all, remember:</a:t>
            </a:r>
            <a:endParaRPr lang="en-US" dirty="0"/>
          </a:p>
        </p:txBody>
      </p:sp>
      <p:sp>
        <p:nvSpPr>
          <p:cNvPr id="3" name="Above All Remember List">
            <a:extLst>
              <a:ext uri="{FF2B5EF4-FFF2-40B4-BE49-F238E27FC236}">
                <a16:creationId xmlns:a16="http://schemas.microsoft.com/office/drawing/2014/main" id="{ED13388C-5BA8-6247-994C-BE7073E4D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48572"/>
            <a:ext cx="10515600" cy="12705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latin typeface="Avenir Roman" panose="02000503020000020003" pitchFamily="2" charset="0"/>
              </a:rPr>
              <a:t>Small, consistent connections build the </a:t>
            </a:r>
          </a:p>
          <a:p>
            <a:pPr marL="0" indent="0" algn="ctr">
              <a:buNone/>
            </a:pPr>
            <a:r>
              <a:rPr lang="en-US" sz="3600" dirty="0">
                <a:latin typeface="Avenir Roman" panose="02000503020000020003" pitchFamily="2" charset="0"/>
              </a:rPr>
              <a:t>relationships that change policy.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221386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ove All Rememeber">
            <a:extLst>
              <a:ext uri="{FF2B5EF4-FFF2-40B4-BE49-F238E27FC236}">
                <a16:creationId xmlns:a16="http://schemas.microsoft.com/office/drawing/2014/main" id="{5FD7DF63-A1BA-5F42-B338-6AE0D648F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venir Roman" panose="02000503020000020003" pitchFamily="2" charset="0"/>
              </a:rPr>
              <a:t>Call for Scorecard Stories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4170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ank you! ">
            <a:extLst>
              <a:ext uri="{FF2B5EF4-FFF2-40B4-BE49-F238E27FC236}">
                <a16:creationId xmlns:a16="http://schemas.microsoft.com/office/drawing/2014/main" id="{63C6376D-DA73-C14D-8F18-B68BAF0BF0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0043" y="3366414"/>
            <a:ext cx="9144000" cy="1442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chemeClr val="bg1"/>
                </a:solidFill>
                <a:latin typeface="Avenir Roman" panose="02000503020000020003" pitchFamily="2" charset="0"/>
              </a:rPr>
              <a:t>Thank you!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TDC Logo" descr="Three bird-shaped images appearing flying together over a horizon. The words &quot;Tennessee Disability Coalition&quot; appears in all caps under the bird shapes." title="Tennessee Disability Coalition Logo">
            <a:extLst>
              <a:ext uri="{FF2B5EF4-FFF2-40B4-BE49-F238E27FC236}">
                <a16:creationId xmlns:a16="http://schemas.microsoft.com/office/drawing/2014/main" id="{61AD4554-C601-BA47-85BA-92C6B3BFF99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3753" y="1309349"/>
            <a:ext cx="1843322" cy="134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34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33955</TotalTime>
  <Words>2047</Words>
  <Application>Microsoft Macintosh PowerPoint</Application>
  <PresentationFormat>Widescreen</PresentationFormat>
  <Paragraphs>220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Avenir Roman</vt:lpstr>
      <vt:lpstr>Calibri</vt:lpstr>
      <vt:lpstr>Calibri Light</vt:lpstr>
      <vt:lpstr>Trebuchet MS</vt:lpstr>
      <vt:lpstr>Office Theme</vt:lpstr>
      <vt:lpstr>Sharing Your Tennessee Story</vt:lpstr>
      <vt:lpstr>Tom Jedlowski</vt:lpstr>
      <vt:lpstr>What We'll Cover Today: </vt:lpstr>
      <vt:lpstr>By the End of this Session You’ll Know: </vt:lpstr>
      <vt:lpstr>The Landscape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Stories We Tell: What Works  </vt:lpstr>
      <vt:lpstr>“Facts and data don’t move people. Stories do.” – TN State Sen. Bo Watson, R-Hixson </vt:lpstr>
      <vt:lpstr>The Elements of a Compelling Advocacy Story</vt:lpstr>
      <vt:lpstr>In-Person Meetings with Your Legislator: </vt:lpstr>
      <vt:lpstr>In Person Meetings with Your Legislator: Prepare </vt:lpstr>
      <vt:lpstr>In-Person Meetings with Your Legislator: During </vt:lpstr>
      <vt:lpstr>In-Person Meetings with Your Legislator: After  </vt:lpstr>
      <vt:lpstr>In-Person Meetings with Your Legislator: After</vt:lpstr>
      <vt:lpstr>Virtual Meetings with Your Legislator: </vt:lpstr>
      <vt:lpstr>Virtual Meetings with Your Legislator: Before </vt:lpstr>
      <vt:lpstr>Virtual Meetings with Your Legislator: During </vt:lpstr>
      <vt:lpstr>Virtual Meetings with Your Legislator: After  </vt:lpstr>
      <vt:lpstr>Virtual Meetings with Your Legislator: After  </vt:lpstr>
      <vt:lpstr>Virtual Meetings with Your Legislator: After  </vt:lpstr>
      <vt:lpstr>Engaging the Media: Print Newspapers &amp; Social Media </vt:lpstr>
      <vt:lpstr>Print Newspapers: Letters to the Editor </vt:lpstr>
      <vt:lpstr>Print Newspapers: Letters to the Editor </vt:lpstr>
      <vt:lpstr>Print Newspapers: Letters to the Editor </vt:lpstr>
      <vt:lpstr>Print Newspapers: Letters to the Editor </vt:lpstr>
      <vt:lpstr>Engaging the Media: Social Media &amp; Reaching Thousands Right From Your Phone  </vt:lpstr>
      <vt:lpstr>Engaging the Media: Social Media &amp; Reaching Thousands Right From Your Phone  </vt:lpstr>
      <vt:lpstr>Engaging the Media: Social Media &amp; Reaching Thousands Right From Your Phone  </vt:lpstr>
      <vt:lpstr>Social Media &amp; Reaching Thousands Right From Your Phone: What Actually Works </vt:lpstr>
      <vt:lpstr>DOs –</vt:lpstr>
      <vt:lpstr>DON’Ts –</vt:lpstr>
      <vt:lpstr>Above all, remember:</vt:lpstr>
      <vt:lpstr>Call for Scorecard Stories </vt:lpstr>
      <vt:lpstr>Thank you!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Robert Rehley</dc:creator>
  <cp:keywords/>
  <dc:description/>
  <cp:lastModifiedBy>Microsoft Office User</cp:lastModifiedBy>
  <cp:revision>436</cp:revision>
  <cp:lastPrinted>2026-09-15T18:52:43Z</cp:lastPrinted>
  <dcterms:created xsi:type="dcterms:W3CDTF">2016-03-16T21:08:41Z</dcterms:created>
  <dcterms:modified xsi:type="dcterms:W3CDTF">2026-09-15T18:52:47Z</dcterms:modified>
  <cp:category/>
</cp:coreProperties>
</file>