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33" roundtripDataSignature="AMtx7mimhF9M7IdMpORozB6GqHuE0FV1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Lois_Curtis" TargetMode="External"/><Relationship Id="rId3" Type="http://schemas.openxmlformats.org/officeDocument/2006/relationships/hyperlink" Target="https://www.nytimes.com/2022/11/10/us/lois-curtis-dead.html" TargetMode="External"/><Relationship Id="rId4" Type="http://schemas.openxmlformats.org/officeDocument/2006/relationships/hyperlink" Target="https://www.nytimes.com/2022/11/10/us/lois-curtis-dead.html" TargetMode="External"/><Relationship Id="rId11" Type="http://schemas.openxmlformats.org/officeDocument/2006/relationships/hyperlink" Target="https://www.chcs.org/the-olmstead-decision-25-years-later/" TargetMode="External"/><Relationship Id="rId10" Type="http://schemas.openxmlformats.org/officeDocument/2006/relationships/hyperlink" Target="https://www.chcs.org/the-olmstead-decision-25-years-later/" TargetMode="External"/><Relationship Id="rId9" Type="http://schemas.openxmlformats.org/officeDocument/2006/relationships/hyperlink" Target="https://archive.ada.gov/olmstead/olmstead_about.htm" TargetMode="External"/><Relationship Id="rId5" Type="http://schemas.openxmlformats.org/officeDocument/2006/relationships/hyperlink" Target="https://www.facebook.com/PBSOrigins/posts/due-to-her-cognitive-disabilities-lois-curtis-spent-her-life-confined-in-hospita/1020124830120532/" TargetMode="External"/><Relationship Id="rId6" Type="http://schemas.openxmlformats.org/officeDocument/2006/relationships/hyperlink" Target="https://www.facebook.com/PBSOrigins/posts/due-to-her-cognitive-disabilities-lois-curtis-spent-her-life-confined-in-hospita/1020124830120532/" TargetMode="External"/><Relationship Id="rId7" Type="http://schemas.openxmlformats.org/officeDocument/2006/relationships/hyperlink" Target="https://archive.ada.gov/olmstead/olmstead_about.htm" TargetMode="External"/><Relationship Id="rId8" Type="http://schemas.openxmlformats.org/officeDocument/2006/relationships/hyperlink" Target="https://archive.ada.gov/olmstead/olmstead_about.htm"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 name="Google Shape;65;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hef9b2fbb19742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hef9b2fbb19742_0_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 name="Google Shape;74;hef9b2fbb19742_0_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ef9b2fbb19742_0_3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hef9b2fbb19742_0_3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https://aa-intergroup.org/documents/zoom-how-to-information/</a:t>
            </a:r>
            <a:endParaRPr/>
          </a:p>
        </p:txBody>
      </p:sp>
      <p:sp>
        <p:nvSpPr>
          <p:cNvPr id="83" name="Google Shape;83;hef9b2fbb19742_0_34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 name="Google Shape;9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a6030b33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g3fa6030b331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g3fa6030b331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fa6030b331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g3fa6030b331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g3fa6030b331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hef9b2fbb19742_0_3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hef9b2fbb19742_0_3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hef9b2fbb19742_0_36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fa909b701d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g3fa909b701d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g3fa909b701d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fa909b701d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fa909b701d_0_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g3fa909b701d_0_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fa909b701d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3fa909b701d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g3fa909b701d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a909b701d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g3fa909b701d_0_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6" name="Google Shape;146;g3fa909b701d_0_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a909b701d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g3fa909b701d_0_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g3fa909b701d_0_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a909b701d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g3fa909b701d_0_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g3fa909b701d_0_4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a909b701d_0_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3fa909b701d_0_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latin typeface="Arial"/>
                <a:ea typeface="Arial"/>
                <a:cs typeface="Arial"/>
                <a:sym typeface="Arial"/>
              </a:rPr>
              <a:t>Lois Curtis was institutionalized at the age of 11. She spent </a:t>
            </a:r>
            <a:r>
              <a:rPr b="1" lang="en-US">
                <a:latin typeface="Arial"/>
                <a:ea typeface="Arial"/>
                <a:cs typeface="Arial"/>
                <a:sym typeface="Arial"/>
              </a:rPr>
              <a:t>20 years</a:t>
            </a:r>
            <a:r>
              <a:rPr lang="en-US">
                <a:latin typeface="Arial"/>
                <a:ea typeface="Arial"/>
                <a:cs typeface="Arial"/>
                <a:sym typeface="Arial"/>
              </a:rPr>
              <a:t> in and out of various state-run psychiatric hospitals and institutional settings, primarily confined at Georgia Regional Hospital. Her treatment team eventually agreed that she was capable of living independently, but the state of Georgia refused to fund community-based support. [</a:t>
            </a:r>
            <a:r>
              <a:rPr lang="en-US" u="sng">
                <a:solidFill>
                  <a:schemeClr val="hlink"/>
                </a:solidFill>
                <a:latin typeface="Arial"/>
                <a:ea typeface="Arial"/>
                <a:cs typeface="Arial"/>
                <a:sym typeface="Arial"/>
                <a:hlinkClick r:id="rId2"/>
              </a:rPr>
              <a:t>1</a:t>
            </a:r>
            <a:r>
              <a:rPr lang="en-US">
                <a:latin typeface="Arial"/>
                <a:ea typeface="Arial"/>
                <a:cs typeface="Arial"/>
                <a:sym typeface="Arial"/>
              </a:rPr>
              <a:t>,</a:t>
            </a:r>
            <a:r>
              <a:rPr lang="en-US">
                <a:solidFill>
                  <a:schemeClr val="hlink"/>
                </a:solidFill>
                <a:uFill>
                  <a:noFill/>
                </a:uFill>
                <a:latin typeface="Arial"/>
                <a:ea typeface="Arial"/>
                <a:cs typeface="Arial"/>
                <a:sym typeface="Arial"/>
                <a:hlinkClick r:id="rId3"/>
              </a:rPr>
              <a:t> </a:t>
            </a:r>
            <a:r>
              <a:rPr lang="en-US" u="sng">
                <a:solidFill>
                  <a:schemeClr val="hlink"/>
                </a:solidFill>
                <a:latin typeface="Arial"/>
                <a:ea typeface="Arial"/>
                <a:cs typeface="Arial"/>
                <a:sym typeface="Arial"/>
                <a:hlinkClick r:id="rId4"/>
              </a:rPr>
              <a:t>2</a:t>
            </a:r>
            <a:r>
              <a:rPr lang="en-US">
                <a:latin typeface="Arial"/>
                <a:ea typeface="Arial"/>
                <a:cs typeface="Arial"/>
                <a:sym typeface="Arial"/>
              </a:rPr>
              <a:t>,</a:t>
            </a:r>
            <a:r>
              <a:rPr lang="en-US">
                <a:solidFill>
                  <a:schemeClr val="hlink"/>
                </a:solidFill>
                <a:uFill>
                  <a:noFill/>
                </a:uFill>
                <a:latin typeface="Arial"/>
                <a:ea typeface="Arial"/>
                <a:cs typeface="Arial"/>
                <a:sym typeface="Arial"/>
                <a:hlinkClick r:id="rId5"/>
              </a:rPr>
              <a:t> </a:t>
            </a:r>
            <a:r>
              <a:rPr lang="en-US" u="sng">
                <a:solidFill>
                  <a:schemeClr val="hlink"/>
                </a:solidFill>
                <a:latin typeface="Arial"/>
                <a:ea typeface="Arial"/>
                <a:cs typeface="Arial"/>
                <a:sym typeface="Arial"/>
                <a:hlinkClick r:id="rId6"/>
              </a:rPr>
              <a:t>3</a:t>
            </a:r>
            <a:r>
              <a:rPr lang="en-US">
                <a:latin typeface="Arial"/>
                <a:ea typeface="Arial"/>
                <a:cs typeface="Arial"/>
                <a:sym typeface="Arial"/>
              </a:rPr>
              <a:t>]Lois spent her years after Olmstead living independently in her chosen community. She was an artist whose artwork has hung in the White House and in galleries around the country. In 2011, to celebrate the Olmstead Decision anniversary, Lois presented President Obama with a self-portrait of herself as a young girl, part of a series she did because she had no photos from her childhood in state institutions. https://www.womenshistory.org/education-resources/biographies/lois-curtis</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a:latin typeface="Arial"/>
                <a:ea typeface="Arial"/>
                <a:cs typeface="Arial"/>
                <a:sym typeface="Arial"/>
              </a:rPr>
              <a:t>Elaine Wilson was born and raised in Georgia.</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a:latin typeface="Arial"/>
                <a:ea typeface="Arial"/>
                <a:cs typeface="Arial"/>
                <a:sym typeface="Arial"/>
              </a:rPr>
              <a:t>Age 6 (Initial Illness):</a:t>
            </a:r>
            <a:r>
              <a:rPr lang="en-US">
                <a:latin typeface="Arial"/>
                <a:ea typeface="Arial"/>
                <a:cs typeface="Arial"/>
                <a:sym typeface="Arial"/>
              </a:rPr>
              <a:t> At six years old, she was hospitalized with a </a:t>
            </a:r>
            <a:r>
              <a:rPr b="1" lang="en-US">
                <a:latin typeface="Arial"/>
                <a:ea typeface="Arial"/>
                <a:cs typeface="Arial"/>
                <a:sym typeface="Arial"/>
              </a:rPr>
              <a:t>severe, protracted high fever</a:t>
            </a:r>
            <a:r>
              <a:rPr lang="en-US">
                <a:latin typeface="Arial"/>
                <a:ea typeface="Arial"/>
                <a:cs typeface="Arial"/>
                <a:sym typeface="Arial"/>
              </a:rPr>
              <a:t>. This illness caused the permanent brain damage and developmental delays that shaped her life.</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a:latin typeface="Arial"/>
                <a:ea typeface="Arial"/>
                <a:cs typeface="Arial"/>
                <a:sym typeface="Arial"/>
              </a:rPr>
              <a:t>Age 15 (First Institutionalization):</a:t>
            </a:r>
            <a:r>
              <a:rPr lang="en-US">
                <a:latin typeface="Arial"/>
                <a:ea typeface="Arial"/>
                <a:cs typeface="Arial"/>
                <a:sym typeface="Arial"/>
              </a:rPr>
              <a:t> At 15 years old, she was enrolled by her mother in her first long-term facility, </a:t>
            </a:r>
            <a:r>
              <a:rPr b="1" lang="en-US">
                <a:latin typeface="Arial"/>
                <a:ea typeface="Arial"/>
                <a:cs typeface="Arial"/>
                <a:sym typeface="Arial"/>
              </a:rPr>
              <a:t>Gracewood State School and Hospital</a:t>
            </a:r>
            <a:r>
              <a:rPr lang="en-US">
                <a:latin typeface="Arial"/>
                <a:ea typeface="Arial"/>
                <a:cs typeface="Arial"/>
                <a:sym typeface="Arial"/>
              </a:rPr>
              <a:t> in Augusta, Georgia, following a diagnosis of intellectual disability.</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a:latin typeface="Arial"/>
                <a:ea typeface="Arial"/>
                <a:cs typeface="Arial"/>
                <a:sym typeface="Arial"/>
              </a:rPr>
              <a:t>1990 Admission (Olmstead Case Baseline):</a:t>
            </a:r>
            <a:r>
              <a:rPr lang="en-US">
                <a:latin typeface="Arial"/>
                <a:ea typeface="Arial"/>
                <a:cs typeface="Arial"/>
                <a:sym typeface="Arial"/>
              </a:rPr>
              <a:t> She voluntarily admitted herself to the psychiatric unit at the </a:t>
            </a:r>
            <a:r>
              <a:rPr b="1" lang="en-US">
                <a:latin typeface="Arial"/>
                <a:ea typeface="Arial"/>
                <a:cs typeface="Arial"/>
                <a:sym typeface="Arial"/>
              </a:rPr>
              <a:t>Georgia Regional Hospital</a:t>
            </a:r>
            <a:r>
              <a:rPr lang="en-US">
                <a:latin typeface="Arial"/>
                <a:ea typeface="Arial"/>
                <a:cs typeface="Arial"/>
                <a:sym typeface="Arial"/>
              </a:rPr>
              <a:t> in Atlanta, which ultimately became the focal point of the landmark</a:t>
            </a:r>
            <a:r>
              <a:rPr lang="en-US">
                <a:solidFill>
                  <a:schemeClr val="hlink"/>
                </a:solidFill>
                <a:uFill>
                  <a:noFill/>
                </a:uFill>
                <a:latin typeface="Arial"/>
                <a:ea typeface="Arial"/>
                <a:cs typeface="Arial"/>
                <a:sym typeface="Arial"/>
                <a:hlinkClick r:id="rId7"/>
              </a:rPr>
              <a:t> </a:t>
            </a:r>
            <a:r>
              <a:rPr i="1" lang="en-US" u="sng">
                <a:solidFill>
                  <a:schemeClr val="hlink"/>
                </a:solidFill>
                <a:latin typeface="Arial"/>
                <a:ea typeface="Arial"/>
                <a:cs typeface="Arial"/>
                <a:sym typeface="Arial"/>
                <a:hlinkClick r:id="rId8"/>
              </a:rPr>
              <a:t>Olmstead v. L.C.</a:t>
            </a:r>
            <a:r>
              <a:rPr lang="en-US" u="sng">
                <a:solidFill>
                  <a:schemeClr val="hlink"/>
                </a:solidFill>
                <a:latin typeface="Arial"/>
                <a:ea typeface="Arial"/>
                <a:cs typeface="Arial"/>
                <a:sym typeface="Arial"/>
                <a:hlinkClick r:id="rId9"/>
              </a:rPr>
              <a:t>* disability rights lawsuit</a:t>
            </a:r>
            <a:r>
              <a:rPr lang="en-US">
                <a:latin typeface="Arial"/>
                <a:ea typeface="Arial"/>
                <a:cs typeface="Arial"/>
                <a:sym typeface="Arial"/>
              </a:rPr>
              <a:t>.</a:t>
            </a:r>
            <a:endParaRPr>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b="1" lang="en-US">
                <a:latin typeface="Arial"/>
                <a:ea typeface="Arial"/>
                <a:cs typeface="Arial"/>
                <a:sym typeface="Arial"/>
              </a:rPr>
              <a:t>In 1999, at Age 48 (Supreme Court Ruling):</a:t>
            </a:r>
            <a:r>
              <a:rPr lang="en-US">
                <a:latin typeface="Arial"/>
                <a:ea typeface="Arial"/>
                <a:cs typeface="Arial"/>
                <a:sym typeface="Arial"/>
              </a:rPr>
              <a:t> By the time her historic case was decided by the U.S. Supreme Court in 1999, she was</a:t>
            </a:r>
            <a:r>
              <a:rPr lang="en-US">
                <a:solidFill>
                  <a:schemeClr val="hlink"/>
                </a:solidFill>
                <a:uFill>
                  <a:noFill/>
                </a:uFill>
                <a:latin typeface="Arial"/>
                <a:ea typeface="Arial"/>
                <a:cs typeface="Arial"/>
                <a:sym typeface="Arial"/>
                <a:hlinkClick r:id="rId10"/>
              </a:rPr>
              <a:t> </a:t>
            </a:r>
            <a:r>
              <a:rPr b="1" lang="en-US" u="sng">
                <a:solidFill>
                  <a:schemeClr val="hlink"/>
                </a:solidFill>
                <a:latin typeface="Arial"/>
                <a:ea typeface="Arial"/>
                <a:cs typeface="Arial"/>
                <a:sym typeface="Arial"/>
                <a:hlinkClick r:id="rId11"/>
              </a:rPr>
              <a:t>48 years old</a:t>
            </a:r>
            <a:endParaRPr b="1" u="sng">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br>
              <a:rPr b="1" lang="en-US" u="sng">
                <a:latin typeface="Arial"/>
                <a:ea typeface="Arial"/>
                <a:cs typeface="Arial"/>
                <a:sym typeface="Arial"/>
              </a:rPr>
            </a:br>
            <a:endParaRPr b="1" u="sng">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70" name="Google Shape;170;g3fa909b701d_0_5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a909b701d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3fa909b701d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g3fa909b701d_0_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a9c166579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3fa9c166579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a:latin typeface="Times New Roman"/>
                <a:ea typeface="Times New Roman"/>
                <a:cs typeface="Times New Roman"/>
                <a:sym typeface="Times New Roman"/>
              </a:rPr>
              <a:t>In June, the Department of Justice released a new opinion that takes a narrower view of </a:t>
            </a:r>
            <a:r>
              <a:rPr i="1" lang="en-US" sz="1100">
                <a:latin typeface="Times New Roman"/>
                <a:ea typeface="Times New Roman"/>
                <a:cs typeface="Times New Roman"/>
                <a:sym typeface="Times New Roman"/>
              </a:rPr>
              <a:t>Olmstead</a:t>
            </a:r>
            <a:r>
              <a:rPr lang="en-US" sz="1100">
                <a:latin typeface="Times New Roman"/>
                <a:ea typeface="Times New Roman"/>
                <a:cs typeface="Times New Roman"/>
                <a:sym typeface="Times New Roman"/>
              </a:rPr>
              <a:t> and community integration.</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Essentially, DOJ is now arguing that the ADA and Section 504 do not require states to provide services in the most integrated setting in the broad way the federal government had previously interpreted these laws.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So, this represents an important change in the federal government’s position.</a:t>
            </a:r>
            <a:endParaRPr sz="1100">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sz="1100">
              <a:latin typeface="Arial"/>
              <a:ea typeface="Arial"/>
              <a:cs typeface="Arial"/>
              <a:sym typeface="Arial"/>
            </a:endParaRPr>
          </a:p>
        </p:txBody>
      </p:sp>
      <p:sp>
        <p:nvSpPr>
          <p:cNvPr id="189" name="Google Shape;189;g3fa9c166579_0_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a9c166579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g3fa9c166579_0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a:latin typeface="Times New Roman"/>
                <a:ea typeface="Times New Roman"/>
                <a:cs typeface="Times New Roman"/>
                <a:sym typeface="Times New Roman"/>
              </a:rPr>
              <a:t>Why does this memo or opinion matter?</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For years, federal guidance said states could potentially violate the ADA not only by unnecessarily institutionalizing someone, but also through policies or funding decisions that put someone at serious risk of institutionalization. Federal guidance did not say that exactly but this is what the interpretation was.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The unnecessary institutionalization could be a result of things like cuts to community services, long waiting lists, or gaps in supports.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The new DOJ position pulls back from that broader interpretation.”</a:t>
            </a:r>
            <a:endParaRPr sz="1100">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a:p>
        </p:txBody>
      </p:sp>
      <p:sp>
        <p:nvSpPr>
          <p:cNvPr id="197" name="Google Shape;197;g3fa9c166579_0_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aaeb320be_1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g3faaeb320be_1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a:latin typeface="Times New Roman"/>
                <a:ea typeface="Times New Roman"/>
                <a:cs typeface="Times New Roman"/>
                <a:sym typeface="Times New Roman"/>
              </a:rPr>
              <a:t>At the same time, we also have </a:t>
            </a:r>
            <a:r>
              <a:rPr i="1" lang="en-US" sz="1100">
                <a:latin typeface="Times New Roman"/>
                <a:ea typeface="Times New Roman"/>
                <a:cs typeface="Times New Roman"/>
                <a:sym typeface="Times New Roman"/>
              </a:rPr>
              <a:t>Texas v. Kennedy</a:t>
            </a:r>
            <a:r>
              <a:rPr lang="en-US" sz="1100">
                <a:latin typeface="Times New Roman"/>
                <a:ea typeface="Times New Roman"/>
                <a:cs typeface="Times New Roman"/>
                <a:sym typeface="Times New Roman"/>
              </a:rPr>
              <a:t>.</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This lawsuit challenges parts of the federal government’s 2024 Section 504 regulations, which strengthened disability protections in health and human services programs.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In August, the federal government joined the states in asking the court to remove the community-integration language from those regulations.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The important thing to remember is that this does </a:t>
            </a:r>
            <a:r>
              <a:rPr b="1" lang="en-US" sz="1100">
                <a:latin typeface="Times New Roman"/>
                <a:ea typeface="Times New Roman"/>
                <a:cs typeface="Times New Roman"/>
                <a:sym typeface="Times New Roman"/>
              </a:rPr>
              <a:t>not</a:t>
            </a:r>
            <a:r>
              <a:rPr lang="en-US" sz="1100">
                <a:latin typeface="Times New Roman"/>
                <a:ea typeface="Times New Roman"/>
                <a:cs typeface="Times New Roman"/>
                <a:sym typeface="Times New Roman"/>
              </a:rPr>
              <a:t> overturn </a:t>
            </a:r>
            <a:r>
              <a:rPr i="1" lang="en-US" sz="1100">
                <a:latin typeface="Times New Roman"/>
                <a:ea typeface="Times New Roman"/>
                <a:cs typeface="Times New Roman"/>
                <a:sym typeface="Times New Roman"/>
              </a:rPr>
              <a:t>Olmstead</a:t>
            </a:r>
            <a:r>
              <a:rPr lang="en-US" sz="1100">
                <a:latin typeface="Times New Roman"/>
                <a:ea typeface="Times New Roman"/>
                <a:cs typeface="Times New Roman"/>
                <a:sym typeface="Times New Roman"/>
              </a:rPr>
              <a:t> or the ADA. But it could remove some of the newer federal protections around community integration.”</a:t>
            </a:r>
            <a:endParaRPr sz="1100">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sz="1100">
              <a:latin typeface="Arial"/>
              <a:ea typeface="Arial"/>
              <a:cs typeface="Arial"/>
              <a:sym typeface="Arial"/>
            </a:endParaRPr>
          </a:p>
        </p:txBody>
      </p:sp>
      <p:sp>
        <p:nvSpPr>
          <p:cNvPr id="207" name="Google Shape;207;g3faaeb320be_1_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64645482dcfb49d6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h64645482dcfb49d6_0_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On September 23, a federal judge ruled in favor of removing parts of the 2024 Section 504 rules. </a:t>
            </a:r>
            <a:endParaRPr b="1"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These rules protected community integration for people with disabilities.</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latin typeface="Arial"/>
                <a:ea typeface="Arial"/>
                <a:cs typeface="Arial"/>
                <a:sym typeface="Arial"/>
              </a:rPr>
              <a:t>What does this mean?</a:t>
            </a:r>
            <a:endParaRPr b="1"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Section 504, the ADA, and the </a:t>
            </a:r>
            <a:r>
              <a:rPr i="1" lang="en-US" sz="1100">
                <a:latin typeface="Arial"/>
                <a:ea typeface="Arial"/>
                <a:cs typeface="Arial"/>
                <a:sym typeface="Arial"/>
              </a:rPr>
              <a:t>Olmstead</a:t>
            </a:r>
            <a:r>
              <a:rPr lang="en-US" sz="1100">
                <a:latin typeface="Arial"/>
                <a:ea typeface="Arial"/>
                <a:cs typeface="Arial"/>
                <a:sym typeface="Arial"/>
              </a:rPr>
              <a:t> Supreme Court decision are </a:t>
            </a:r>
            <a:r>
              <a:rPr b="1" lang="en-US" sz="1100">
                <a:latin typeface="Arial"/>
                <a:ea typeface="Arial"/>
                <a:cs typeface="Arial"/>
                <a:sym typeface="Arial"/>
              </a:rPr>
              <a:t>still in place</a:t>
            </a:r>
            <a:r>
              <a:rPr lang="en-US" sz="1100">
                <a:latin typeface="Arial"/>
                <a:ea typeface="Arial"/>
                <a:cs typeface="Arial"/>
                <a:sym typeface="Arial"/>
              </a:rPr>
              <a:t>. People with disabilities still have legal protections against unnecessary institutionalization.</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However, the federal rules that clearly explained how these protections apply to community-based services are now gone. This may make the rules less clear and could make enforcement harder.</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15" name="Google Shape;215;h64645482dcfb49d6_0_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fa9c166579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g3fa9c166579_0_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latin typeface="Arial"/>
                <a:ea typeface="Arial"/>
                <a:cs typeface="Arial"/>
                <a:sym typeface="Arial"/>
              </a:rPr>
              <a:t>As of right now, the law is good. </a:t>
            </a:r>
            <a:r>
              <a:rPr lang="en-US">
                <a:highlight>
                  <a:schemeClr val="lt1"/>
                </a:highlight>
                <a:latin typeface="Arial"/>
                <a:ea typeface="Arial"/>
                <a:cs typeface="Arial"/>
                <a:sym typeface="Arial"/>
              </a:rPr>
              <a:t>. But if the federal government steps back from enforcement, people with disabilities and advocates may have to rely more heavily on private lawsuits, state advocacy, and disability rights organizations to protect these rights. </a:t>
            </a:r>
            <a:endParaRPr>
              <a:latin typeface="Arial"/>
              <a:ea typeface="Arial"/>
              <a:cs typeface="Arial"/>
              <a:sym typeface="Arial"/>
            </a:endParaRPr>
          </a:p>
          <a:p>
            <a:pPr indent="0" lvl="0" marL="0" rtl="0" algn="l">
              <a:lnSpc>
                <a:spcPct val="100000"/>
              </a:lnSpc>
              <a:spcBef>
                <a:spcPts val="0"/>
              </a:spcBef>
              <a:spcAft>
                <a:spcPts val="0"/>
              </a:spcAft>
              <a:buSzPts val="1400"/>
              <a:buNone/>
            </a:pPr>
            <a:r>
              <a:rPr lang="en-US">
                <a:latin typeface="Arial"/>
                <a:ea typeface="Arial"/>
                <a:cs typeface="Arial"/>
                <a:sym typeface="Arial"/>
              </a:rPr>
              <a:t>The bigger concern is what happens if the federal government becomes less involved in enforcing these protections.</a:t>
            </a:r>
            <a:endParaRPr>
              <a:latin typeface="Arial"/>
              <a:ea typeface="Arial"/>
              <a:cs typeface="Arial"/>
              <a:sym typeface="Arial"/>
            </a:endParaRPr>
          </a:p>
          <a:p>
            <a:pPr indent="0" lvl="0" marL="0" rtl="0" algn="l">
              <a:lnSpc>
                <a:spcPct val="115000"/>
              </a:lnSpc>
              <a:spcBef>
                <a:spcPts val="0"/>
              </a:spcBef>
              <a:spcAft>
                <a:spcPts val="0"/>
              </a:spcAft>
              <a:buSzPts val="1100"/>
              <a:buNone/>
            </a:pPr>
            <a:r>
              <a:rPr lang="en-US">
                <a:latin typeface="Arial"/>
                <a:ea typeface="Arial"/>
                <a:cs typeface="Arial"/>
                <a:sym typeface="Arial"/>
              </a:rPr>
              <a:t>And this is especially important to watch as Tennessee also faces potential pressure from future Medicaid funding cuts, because Medicaid helps fund many of the services that allow people to live in the community. </a:t>
            </a:r>
            <a:r>
              <a:rPr lang="en-US">
                <a:highlight>
                  <a:schemeClr val="lt1"/>
                </a:highlight>
                <a:latin typeface="Arial"/>
                <a:ea typeface="Arial"/>
                <a:cs typeface="Arial"/>
                <a:sym typeface="Arial"/>
              </a:rPr>
              <a:t>The medicaid cuts that were passed in 2025 could cause some difficult decisions to be made when providing services due to this change.  </a:t>
            </a:r>
            <a:endParaRPr>
              <a:latin typeface="Arial"/>
              <a:ea typeface="Arial"/>
              <a:cs typeface="Arial"/>
              <a:sym typeface="Arial"/>
            </a:endParaRPr>
          </a:p>
          <a:p>
            <a:pPr indent="0" lvl="0" marL="0" rtl="0" algn="l">
              <a:lnSpc>
                <a:spcPct val="115000"/>
              </a:lnSpc>
              <a:spcBef>
                <a:spcPts val="800"/>
              </a:spcBef>
              <a:spcAft>
                <a:spcPts val="0"/>
              </a:spcAft>
              <a:buClr>
                <a:schemeClr val="dk1"/>
              </a:buClr>
              <a:buSzPts val="1100"/>
              <a:buFont typeface="Arial"/>
              <a:buNone/>
            </a:pPr>
            <a:r>
              <a:t/>
            </a:r>
            <a:endParaRPr sz="1100">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a:highlight>
                <a:schemeClr val="lt1"/>
              </a:highlight>
              <a:latin typeface="Arial"/>
              <a:ea typeface="Arial"/>
              <a:cs typeface="Arial"/>
              <a:sym typeface="Arial"/>
            </a:endParaRPr>
          </a:p>
        </p:txBody>
      </p:sp>
      <p:sp>
        <p:nvSpPr>
          <p:cNvPr id="223" name="Google Shape;223;g3fa9c166579_0_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a9c166579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g3fa9c166579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sz="1100">
                <a:latin typeface="Times New Roman"/>
                <a:ea typeface="Times New Roman"/>
                <a:cs typeface="Times New Roman"/>
                <a:sym typeface="Times New Roman"/>
              </a:rPr>
              <a:t>So Carrie. Already showed a list of overall community-based services and Tennessee has several of these programs that support people with disabilities in their homes and communities.</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These include CHOICES, ECF CHOICES, Katie Beckett, OPTIONS for Community Living, and the Family Support Program. This is not all of them but space was limited.</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So, the issue to watch is not that these programs suddenly disappear because of this federal change. The concern is how changes in federal policy, enforcement, and funding could affect community-based services over time.</a:t>
            </a:r>
            <a:endParaRPr sz="11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sz="1100">
                <a:latin typeface="Times New Roman"/>
                <a:ea typeface="Times New Roman"/>
                <a:cs typeface="Times New Roman"/>
                <a:sym typeface="Times New Roman"/>
              </a:rPr>
              <a:t>For now, these rights and programs remain in place, but this is something we need to continue watching closely. </a:t>
            </a:r>
            <a:endParaRPr sz="1100">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a:p>
        </p:txBody>
      </p:sp>
      <p:sp>
        <p:nvSpPr>
          <p:cNvPr id="231" name="Google Shape;231;g3fa9c166579_0_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a6030b331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3fa6030b331_0_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g3fa6030b331_0_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h12c036effedb49b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h12c036effedb49bc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h12c036effedb49bc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h12c036effedb49bc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h12c036effedb49bc_0_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h12c036effedb49bc_0_6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h12c036effedb49bc_0_1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2" name="Google Shape;262;h12c036effedb49bc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p:txBody>
      </p:sp>
      <p:sp>
        <p:nvSpPr>
          <p:cNvPr id="277" name="Google Shape;277;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30"/>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0"/>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22" name="Google Shape;22;p30"/>
          <p:cNvPicPr preferRelativeResize="0"/>
          <p:nvPr/>
        </p:nvPicPr>
        <p:blipFill rotWithShape="1">
          <a:blip r:embed="rId2">
            <a:alphaModFix/>
          </a:blip>
          <a:srcRect b="0" l="0" r="0" t="0"/>
          <a:stretch/>
        </p:blipFill>
        <p:spPr>
          <a:xfrm>
            <a:off x="0" y="0"/>
            <a:ext cx="12191999" cy="68579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4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6" name="Google Shape;26;p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9" name="Shape 29"/>
        <p:cNvGrpSpPr/>
        <p:nvPr/>
      </p:nvGrpSpPr>
      <p:grpSpPr>
        <a:xfrm>
          <a:off x="0" y="0"/>
          <a:ext cx="0" cy="0"/>
          <a:chOff x="0" y="0"/>
          <a:chExt cx="0" cy="0"/>
        </a:xfrm>
      </p:grpSpPr>
      <p:sp>
        <p:nvSpPr>
          <p:cNvPr id="30" name="Google Shape;30;p36"/>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6"/>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2" name="Google Shape;32;p36"/>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36"/>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4" name="Google Shape;34;p36"/>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3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3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3" name="Shape 43"/>
        <p:cNvGrpSpPr/>
        <p:nvPr/>
      </p:nvGrpSpPr>
      <p:grpSpPr>
        <a:xfrm>
          <a:off x="0" y="0"/>
          <a:ext cx="0" cy="0"/>
          <a:chOff x="0" y="0"/>
          <a:chExt cx="0" cy="0"/>
        </a:xfrm>
      </p:grpSpPr>
      <p:sp>
        <p:nvSpPr>
          <p:cNvPr id="44" name="Google Shape;44;p38"/>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38"/>
          <p:cNvSpPr/>
          <p:nvPr>
            <p:ph idx="2" type="pic"/>
          </p:nvPr>
        </p:nvSpPr>
        <p:spPr>
          <a:xfrm>
            <a:off x="5183188" y="987425"/>
            <a:ext cx="6172200" cy="4873500"/>
          </a:xfrm>
          <a:prstGeom prst="rect">
            <a:avLst/>
          </a:prstGeom>
          <a:noFill/>
          <a:ln>
            <a:noFill/>
          </a:ln>
        </p:spPr>
      </p:sp>
      <p:sp>
        <p:nvSpPr>
          <p:cNvPr id="46" name="Google Shape;46;p38"/>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7" name="Google Shape;47;p3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0" name="Shape 50"/>
        <p:cNvGrpSpPr/>
        <p:nvPr/>
      </p:nvGrpSpPr>
      <p:grpSpPr>
        <a:xfrm>
          <a:off x="0" y="0"/>
          <a:ext cx="0" cy="0"/>
          <a:chOff x="0" y="0"/>
          <a:chExt cx="0" cy="0"/>
        </a:xfrm>
      </p:grpSpPr>
      <p:sp>
        <p:nvSpPr>
          <p:cNvPr id="51" name="Google Shape;51;p3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3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6" name="Shape 56"/>
        <p:cNvGrpSpPr/>
        <p:nvPr/>
      </p:nvGrpSpPr>
      <p:grpSpPr>
        <a:xfrm>
          <a:off x="0" y="0"/>
          <a:ext cx="0" cy="0"/>
          <a:chOff x="0" y="0"/>
          <a:chExt cx="0" cy="0"/>
        </a:xfrm>
      </p:grpSpPr>
      <p:sp>
        <p:nvSpPr>
          <p:cNvPr id="57" name="Google Shape;57;p4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4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4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29"/>
          <p:cNvPicPr preferRelativeResize="0"/>
          <p:nvPr/>
        </p:nvPicPr>
        <p:blipFill rotWithShape="1">
          <a:blip r:embed="rId1">
            <a:alphaModFix/>
          </a:blip>
          <a:srcRect b="0" l="0" r="0" t="0"/>
          <a:stretch/>
        </p:blipFill>
        <p:spPr>
          <a:xfrm>
            <a:off x="0" y="0"/>
            <a:ext cx="12191999" cy="68579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dredf.org/community-living-is-a-civil-right-2026/"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ada.gov/topics/community-integration/" TargetMode="External"/><Relationship Id="rId4" Type="http://schemas.openxmlformats.org/officeDocument/2006/relationships/hyperlink" Target="https://www.ada.gov/topics/community-integratio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www.hhs.gov/civil-rights/for-individuals/special-topics/community-living-and-olmstead/serving-people-disabilities-most-integrated-setting.html" TargetMode="External"/><Relationship Id="rId4" Type="http://schemas.openxmlformats.org/officeDocument/2006/relationships/hyperlink" Target="https://www.hhs.gov/civil-rights/for-individuals/special-topics/community-living-and-olmstead/serving-people-disabilities-most-integrated-setting.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ada.gov/topics/community-integration/" TargetMode="External"/><Relationship Id="rId4" Type="http://schemas.openxmlformats.org/officeDocument/2006/relationships/hyperlink" Target="https://www.ada.gov/topics/community-integrati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aapd.com/" TargetMode="External"/><Relationship Id="rId4" Type="http://schemas.openxmlformats.org/officeDocument/2006/relationships/hyperlink" Target="https://familyvoices.org/family-voices-response-to-the-department-of-justices-legal-opinion-memorandum/" TargetMode="External"/><Relationship Id="rId5" Type="http://schemas.openxmlformats.org/officeDocument/2006/relationships/hyperlink" Target="https://thearc.org/blog/doj-opinion-on-olmstea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youtu.be/H7AFrTff67E?si=4_OUQz9zCro9ZABX" TargetMode="External"/><Relationship Id="rId4" Type="http://schemas.openxmlformats.org/officeDocument/2006/relationships/hyperlink" Target="https://autisticadvocacy.org/actioncenter/issues/community/rule/" TargetMode="External"/><Relationship Id="rId5" Type="http://schemas.openxmlformats.org/officeDocument/2006/relationships/hyperlink" Target="https://www.olmsteadrights.org/faq/" TargetMode="External"/><Relationship Id="rId6" Type="http://schemas.openxmlformats.org/officeDocument/2006/relationships/hyperlink" Target="https://www.disabilityrightstn.org/" TargetMode="External"/><Relationship Id="rId7" Type="http://schemas.openxmlformats.org/officeDocument/2006/relationships/hyperlink" Target="https://www.silctn.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tndisability.org" TargetMode="External"/><Relationship Id="rId4" Type="http://schemas.openxmlformats.org/officeDocument/2006/relationships/hyperlink" Target="https://www.disabilityrightstn.org/" TargetMode="External"/><Relationship Id="rId5" Type="http://schemas.openxmlformats.org/officeDocument/2006/relationships/hyperlink" Target="https://www.tnjustice.org/freehelp" TargetMode="External"/><Relationship Id="rId6" Type="http://schemas.openxmlformats.org/officeDocument/2006/relationships/hyperlink" Target="https://www.olmsteadrights.org/faq/"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mailto:justine_h@tndisability.or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descr="White TDC logo: a half circle with three images that represent geese flying with Tennessee Disability Coalition under thrm on a blue background. &#10;" id="67" name="Google Shape;67;p1" title="TDC Logo"/>
          <p:cNvPicPr preferRelativeResize="0"/>
          <p:nvPr/>
        </p:nvPicPr>
        <p:blipFill rotWithShape="1">
          <a:blip r:embed="rId3">
            <a:alphaModFix/>
          </a:blip>
          <a:srcRect b="0" l="0" r="0" t="0"/>
          <a:stretch/>
        </p:blipFill>
        <p:spPr>
          <a:xfrm>
            <a:off x="4734923" y="945396"/>
            <a:ext cx="2722153" cy="1758430"/>
          </a:xfrm>
          <a:prstGeom prst="rect">
            <a:avLst/>
          </a:prstGeom>
          <a:noFill/>
          <a:ln>
            <a:noFill/>
          </a:ln>
        </p:spPr>
      </p:pic>
      <p:sp>
        <p:nvSpPr>
          <p:cNvPr id="68" name="Google Shape;68;p1"/>
          <p:cNvSpPr txBox="1"/>
          <p:nvPr>
            <p:ph type="ctrTitle"/>
          </p:nvPr>
        </p:nvSpPr>
        <p:spPr>
          <a:xfrm>
            <a:off x="1524000" y="3245630"/>
            <a:ext cx="9144000" cy="175842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6000"/>
              <a:buFont typeface="Calibri"/>
              <a:buNone/>
            </a:pPr>
            <a:r>
              <a:rPr lang="en-US" sz="4800"/>
              <a:t>The </a:t>
            </a:r>
            <a:r>
              <a:rPr lang="en-US" sz="4800"/>
              <a:t>Community Integration Mandate</a:t>
            </a:r>
            <a:endParaRPr sz="4800"/>
          </a:p>
        </p:txBody>
      </p:sp>
      <p:sp>
        <p:nvSpPr>
          <p:cNvPr id="69" name="Google Shape;69;p1"/>
          <p:cNvSpPr txBox="1"/>
          <p:nvPr>
            <p:ph idx="1" type="subTitle"/>
          </p:nvPr>
        </p:nvSpPr>
        <p:spPr>
          <a:xfrm>
            <a:off x="1311602" y="5329511"/>
            <a:ext cx="9144000" cy="701400"/>
          </a:xfrm>
          <a:prstGeom prst="rect">
            <a:avLst/>
          </a:prstGeom>
          <a:noFill/>
          <a:ln>
            <a:noFill/>
          </a:ln>
        </p:spPr>
        <p:txBody>
          <a:bodyPr anchorCtr="0" anchor="t" bIns="45700" lIns="91425" spcFirstLastPara="1" rIns="91425" wrap="square" tIns="45700">
            <a:normAutofit/>
          </a:bodyPr>
          <a:lstStyle/>
          <a:p>
            <a:pPr indent="-406400" lvl="0" marL="457200" rtl="0" algn="ctr">
              <a:lnSpc>
                <a:spcPct val="90000"/>
              </a:lnSpc>
              <a:spcBef>
                <a:spcPts val="1000"/>
              </a:spcBef>
              <a:spcAft>
                <a:spcPts val="0"/>
              </a:spcAft>
              <a:buClr>
                <a:schemeClr val="lt1"/>
              </a:buClr>
              <a:buSzPts val="2400"/>
              <a:buNone/>
            </a:pPr>
            <a:r>
              <a:rPr lang="en-US"/>
              <a:t>October 6th, 2026</a:t>
            </a:r>
            <a:r>
              <a:rPr lang="en-US"/>
              <a:t> </a:t>
            </a:r>
            <a:endParaRPr/>
          </a:p>
        </p:txBody>
      </p:sp>
      <p:sp>
        <p:nvSpPr>
          <p:cNvPr id="70" name="Google Shape;70;p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hef9b2fbb19742_0_7"/>
          <p:cNvSpPr txBox="1"/>
          <p:nvPr>
            <p:ph type="title"/>
          </p:nvPr>
        </p:nvSpPr>
        <p:spPr>
          <a:xfrm>
            <a:off x="838200" y="390801"/>
            <a:ext cx="10515600" cy="8280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Housekeeping</a:t>
            </a:r>
            <a:endParaRPr sz="4300"/>
          </a:p>
        </p:txBody>
      </p:sp>
      <p:sp>
        <p:nvSpPr>
          <p:cNvPr id="77" name="Google Shape;77;hef9b2fbb19742_0_7"/>
          <p:cNvSpPr txBox="1"/>
          <p:nvPr>
            <p:ph idx="1" type="body"/>
          </p:nvPr>
        </p:nvSpPr>
        <p:spPr>
          <a:xfrm>
            <a:off x="838200" y="3429000"/>
            <a:ext cx="10515600" cy="3084900"/>
          </a:xfrm>
          <a:prstGeom prst="rect">
            <a:avLst/>
          </a:prstGeom>
        </p:spPr>
        <p:txBody>
          <a:bodyPr anchorCtr="0" anchor="t" bIns="45700" lIns="91425" spcFirstLastPara="1" rIns="91425" wrap="square" tIns="45700">
            <a:noAutofit/>
          </a:bodyPr>
          <a:lstStyle/>
          <a:p>
            <a:pPr indent="0" lvl="0" marL="0" rtl="0" algn="l">
              <a:lnSpc>
                <a:spcPct val="70000"/>
              </a:lnSpc>
              <a:spcBef>
                <a:spcPts val="1000"/>
              </a:spcBef>
              <a:spcAft>
                <a:spcPts val="0"/>
              </a:spcAft>
              <a:buClr>
                <a:schemeClr val="dk1"/>
              </a:buClr>
              <a:buSzPts val="1100"/>
              <a:buFont typeface="Arial"/>
              <a:buNone/>
            </a:pPr>
            <a:r>
              <a:rPr lang="en-US" sz="2500">
                <a:latin typeface="Arial"/>
                <a:ea typeface="Arial"/>
                <a:cs typeface="Arial"/>
                <a:sym typeface="Arial"/>
              </a:rPr>
              <a:t>•Turn captions on</a:t>
            </a:r>
            <a:endParaRPr sz="2500">
              <a:latin typeface="Arial"/>
              <a:ea typeface="Arial"/>
              <a:cs typeface="Arial"/>
              <a:sym typeface="Arial"/>
            </a:endParaRPr>
          </a:p>
          <a:p>
            <a:pPr indent="0" lvl="0" marL="0" rtl="0" algn="l">
              <a:lnSpc>
                <a:spcPct val="70000"/>
              </a:lnSpc>
              <a:spcBef>
                <a:spcPts val="1000"/>
              </a:spcBef>
              <a:spcAft>
                <a:spcPts val="0"/>
              </a:spcAft>
              <a:buClr>
                <a:schemeClr val="dk1"/>
              </a:buClr>
              <a:buSzPts val="1100"/>
              <a:buFont typeface="Arial"/>
              <a:buNone/>
            </a:pPr>
            <a:r>
              <a:rPr lang="en-US" sz="2500">
                <a:latin typeface="Arial"/>
                <a:ea typeface="Arial"/>
                <a:cs typeface="Arial"/>
                <a:sym typeface="Arial"/>
              </a:rPr>
              <a:t>•Take care of yourself</a:t>
            </a:r>
            <a:endParaRPr sz="2500">
              <a:latin typeface="Arial"/>
              <a:ea typeface="Arial"/>
              <a:cs typeface="Arial"/>
              <a:sym typeface="Arial"/>
            </a:endParaRPr>
          </a:p>
          <a:p>
            <a:pPr indent="0" lvl="0" marL="0" rtl="0" algn="l">
              <a:lnSpc>
                <a:spcPct val="70000"/>
              </a:lnSpc>
              <a:spcBef>
                <a:spcPts val="1000"/>
              </a:spcBef>
              <a:spcAft>
                <a:spcPts val="0"/>
              </a:spcAft>
              <a:buClr>
                <a:schemeClr val="dk1"/>
              </a:buClr>
              <a:buSzPts val="1100"/>
              <a:buFont typeface="Arial"/>
              <a:buNone/>
            </a:pPr>
            <a:r>
              <a:rPr lang="en-US" sz="2500">
                <a:latin typeface="Arial"/>
                <a:ea typeface="Arial"/>
                <a:cs typeface="Arial"/>
                <a:sym typeface="Arial"/>
              </a:rPr>
              <a:t>• We will take questions at the end</a:t>
            </a:r>
            <a:endParaRPr sz="2500">
              <a:latin typeface="Arial"/>
              <a:ea typeface="Arial"/>
              <a:cs typeface="Arial"/>
              <a:sym typeface="Arial"/>
            </a:endParaRPr>
          </a:p>
          <a:p>
            <a:pPr indent="0" lvl="0" marL="0" rtl="0" algn="l">
              <a:lnSpc>
                <a:spcPct val="70000"/>
              </a:lnSpc>
              <a:spcBef>
                <a:spcPts val="1000"/>
              </a:spcBef>
              <a:spcAft>
                <a:spcPts val="0"/>
              </a:spcAft>
              <a:buClr>
                <a:schemeClr val="dk1"/>
              </a:buClr>
              <a:buSzPts val="1100"/>
              <a:buFont typeface="Arial"/>
              <a:buNone/>
            </a:pPr>
            <a:r>
              <a:rPr lang="en-US" sz="2500">
                <a:latin typeface="Arial"/>
                <a:ea typeface="Arial"/>
                <a:cs typeface="Arial"/>
                <a:sym typeface="Arial"/>
              </a:rPr>
              <a:t>Please keep the chat to a minimum – it is disruptive for anyone using a screen reader.</a:t>
            </a:r>
            <a:endParaRPr sz="2500">
              <a:latin typeface="Arial"/>
              <a:ea typeface="Arial"/>
              <a:cs typeface="Arial"/>
              <a:sym typeface="Arial"/>
            </a:endParaRPr>
          </a:p>
          <a:p>
            <a:pPr indent="0" lvl="0" marL="0" rtl="0" algn="l">
              <a:lnSpc>
                <a:spcPct val="70000"/>
              </a:lnSpc>
              <a:spcBef>
                <a:spcPts val="1000"/>
              </a:spcBef>
              <a:spcAft>
                <a:spcPts val="0"/>
              </a:spcAft>
              <a:buNone/>
            </a:pPr>
            <a:r>
              <a:t/>
            </a:r>
            <a:endParaRPr sz="2500"/>
          </a:p>
        </p:txBody>
      </p:sp>
      <p:sp>
        <p:nvSpPr>
          <p:cNvPr id="78" name="Google Shape;78;hef9b2fbb19742_0_7"/>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id="79" name="Google Shape;79;hef9b2fbb19742_0_7" title="Captions.png"/>
          <p:cNvPicPr preferRelativeResize="0"/>
          <p:nvPr/>
        </p:nvPicPr>
        <p:blipFill>
          <a:blip r:embed="rId3">
            <a:alphaModFix/>
          </a:blip>
          <a:stretch>
            <a:fillRect/>
          </a:stretch>
        </p:blipFill>
        <p:spPr>
          <a:xfrm>
            <a:off x="1506125" y="1218801"/>
            <a:ext cx="9676475" cy="1975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hef9b2fbb19742_0_344"/>
          <p:cNvSpPr txBox="1"/>
          <p:nvPr>
            <p:ph type="title"/>
          </p:nvPr>
        </p:nvSpPr>
        <p:spPr>
          <a:xfrm>
            <a:off x="838200" y="0"/>
            <a:ext cx="10515600" cy="8769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Pin the ASL Interpreter</a:t>
            </a:r>
            <a:endParaRPr/>
          </a:p>
        </p:txBody>
      </p:sp>
      <p:sp>
        <p:nvSpPr>
          <p:cNvPr id="86" name="Google Shape;86;hef9b2fbb19742_0_344"/>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pic>
        <p:nvPicPr>
          <p:cNvPr descr="Image instructions for pinning an ASL interpreter in Zoom&#10;" id="87" name="Google Shape;87;hef9b2fbb19742_0_344" title="Screenshot 2026-09-30 at 2.12.34 PM.png"/>
          <p:cNvPicPr preferRelativeResize="0"/>
          <p:nvPr/>
        </p:nvPicPr>
        <p:blipFill>
          <a:blip r:embed="rId3">
            <a:alphaModFix/>
          </a:blip>
          <a:stretch>
            <a:fillRect/>
          </a:stretch>
        </p:blipFill>
        <p:spPr>
          <a:xfrm>
            <a:off x="766575" y="913350"/>
            <a:ext cx="10025374" cy="5808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Introductions </a:t>
            </a:r>
            <a:endParaRPr/>
          </a:p>
        </p:txBody>
      </p:sp>
      <p:sp>
        <p:nvSpPr>
          <p:cNvPr id="93" name="Google Shape;93;p42"/>
          <p:cNvSpPr txBox="1"/>
          <p:nvPr>
            <p:ph idx="1" type="body"/>
          </p:nvPr>
        </p:nvSpPr>
        <p:spPr>
          <a:xfrm>
            <a:off x="838200" y="2157475"/>
            <a:ext cx="10515600" cy="3615300"/>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SzPts val="2800"/>
              <a:buNone/>
            </a:pPr>
            <a:r>
              <a:rPr lang="en-US"/>
              <a:t>Speakers:</a:t>
            </a:r>
            <a:endParaRPr/>
          </a:p>
          <a:p>
            <a:pPr indent="-228600" lvl="0" marL="914400" rtl="0" algn="l">
              <a:lnSpc>
                <a:spcPct val="90000"/>
              </a:lnSpc>
              <a:spcBef>
                <a:spcPts val="1000"/>
              </a:spcBef>
              <a:spcAft>
                <a:spcPts val="0"/>
              </a:spcAft>
              <a:buSzPts val="2800"/>
              <a:buNone/>
            </a:pPr>
            <a:r>
              <a:rPr lang="en-US"/>
              <a:t>Carrie Carlson, Director of Community Engagement</a:t>
            </a:r>
            <a:endParaRPr/>
          </a:p>
          <a:p>
            <a:pPr indent="-228600" lvl="0" marL="914400" rtl="0" algn="l">
              <a:lnSpc>
                <a:spcPct val="90000"/>
              </a:lnSpc>
              <a:spcBef>
                <a:spcPts val="1000"/>
              </a:spcBef>
              <a:spcAft>
                <a:spcPts val="0"/>
              </a:spcAft>
              <a:buSzPts val="2800"/>
              <a:buNone/>
            </a:pPr>
            <a:r>
              <a:rPr lang="en-US"/>
              <a:t>Justine Hrvatin, Director of Public Policy</a:t>
            </a:r>
            <a:endParaRPr/>
          </a:p>
          <a:p>
            <a:pPr indent="-228600" lvl="0" marL="914400" rtl="0" algn="l">
              <a:lnSpc>
                <a:spcPct val="90000"/>
              </a:lnSpc>
              <a:spcBef>
                <a:spcPts val="1000"/>
              </a:spcBef>
              <a:spcAft>
                <a:spcPts val="0"/>
              </a:spcAft>
              <a:buSzPts val="2800"/>
              <a:buNone/>
            </a:pPr>
            <a:r>
              <a:rPr lang="en-US"/>
              <a:t>Sarah Sampson, Executive Director</a:t>
            </a:r>
            <a:endParaRPr/>
          </a:p>
          <a:p>
            <a:pPr indent="-228600" lvl="0" marL="457200" rtl="0" algn="l">
              <a:lnSpc>
                <a:spcPct val="90000"/>
              </a:lnSpc>
              <a:spcBef>
                <a:spcPts val="1000"/>
              </a:spcBef>
              <a:spcAft>
                <a:spcPts val="0"/>
              </a:spcAft>
              <a:buSzPts val="2800"/>
              <a:buNone/>
            </a:pPr>
            <a:r>
              <a:t/>
            </a:r>
            <a:endParaRPr/>
          </a:p>
        </p:txBody>
      </p:sp>
      <p:sp>
        <p:nvSpPr>
          <p:cNvPr id="94" name="Google Shape;94;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3fa6030b331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Agenda</a:t>
            </a:r>
            <a:endParaRPr/>
          </a:p>
        </p:txBody>
      </p:sp>
      <p:sp>
        <p:nvSpPr>
          <p:cNvPr id="101" name="Google Shape;101;g3fa6030b331_0_0"/>
          <p:cNvSpPr txBox="1"/>
          <p:nvPr>
            <p:ph idx="1" type="body"/>
          </p:nvPr>
        </p:nvSpPr>
        <p:spPr>
          <a:xfrm>
            <a:off x="810658" y="2019747"/>
            <a:ext cx="10515600" cy="39918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Carrie - Community Integration Mandate - Past</a:t>
            </a:r>
            <a:endParaRPr/>
          </a:p>
          <a:p>
            <a:pPr indent="-406400" lvl="0" marL="457200" rtl="0" algn="l">
              <a:lnSpc>
                <a:spcPct val="90000"/>
              </a:lnSpc>
              <a:spcBef>
                <a:spcPts val="1000"/>
              </a:spcBef>
              <a:spcAft>
                <a:spcPts val="0"/>
              </a:spcAft>
              <a:buSzPts val="2800"/>
              <a:buChar char="●"/>
            </a:pPr>
            <a:r>
              <a:rPr lang="en-US"/>
              <a:t>Justine - DOJ Memos, Texas v. Kennedy, Bipartisan House Resolution - Present</a:t>
            </a:r>
            <a:endParaRPr/>
          </a:p>
          <a:p>
            <a:pPr indent="-406400" lvl="0" marL="457200" rtl="0" algn="l">
              <a:lnSpc>
                <a:spcPct val="90000"/>
              </a:lnSpc>
              <a:spcBef>
                <a:spcPts val="1000"/>
              </a:spcBef>
              <a:spcAft>
                <a:spcPts val="0"/>
              </a:spcAft>
              <a:buSzPts val="2800"/>
              <a:buChar char="●"/>
            </a:pPr>
            <a:r>
              <a:rPr lang="en-US"/>
              <a:t>Sarah - Disability Advocate Response, AAPD, other states, family concern - Future</a:t>
            </a:r>
            <a:endParaRPr/>
          </a:p>
          <a:p>
            <a:pPr indent="0" lvl="0" marL="0" rtl="0" algn="l">
              <a:lnSpc>
                <a:spcPct val="90000"/>
              </a:lnSpc>
              <a:spcBef>
                <a:spcPts val="1000"/>
              </a:spcBef>
              <a:spcAft>
                <a:spcPts val="0"/>
              </a:spcAft>
              <a:buSzPts val="2800"/>
              <a:buNone/>
            </a:pPr>
            <a:r>
              <a:t/>
            </a:r>
            <a:endParaRPr/>
          </a:p>
        </p:txBody>
      </p:sp>
      <p:sp>
        <p:nvSpPr>
          <p:cNvPr id="102" name="Google Shape;102;g3fa6030b331_0_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solidFill>
                  <a:srgbClr val="FFFFFF"/>
                </a:solidFill>
              </a:rPr>
              <a:t>‹#›</a:t>
            </a:fld>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3fa6030b331_0_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Past</a:t>
            </a:r>
            <a:endParaRPr/>
          </a:p>
        </p:txBody>
      </p:sp>
      <p:sp>
        <p:nvSpPr>
          <p:cNvPr id="109" name="Google Shape;109;g3fa6030b331_0_7"/>
          <p:cNvSpPr txBox="1"/>
          <p:nvPr>
            <p:ph idx="1" type="body"/>
          </p:nvPr>
        </p:nvSpPr>
        <p:spPr>
          <a:xfrm>
            <a:off x="838200" y="2126600"/>
            <a:ext cx="10515600" cy="2852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800"/>
              <a:buNone/>
            </a:pPr>
            <a:r>
              <a:rPr lang="en-US"/>
              <a:t>What is Community Integration</a:t>
            </a:r>
            <a:endParaRPr/>
          </a:p>
          <a:p>
            <a:pPr indent="0" lvl="0" marL="0" rtl="0" algn="l">
              <a:lnSpc>
                <a:spcPct val="90000"/>
              </a:lnSpc>
              <a:spcBef>
                <a:spcPts val="1000"/>
              </a:spcBef>
              <a:spcAft>
                <a:spcPts val="0"/>
              </a:spcAft>
              <a:buSzPts val="2800"/>
              <a:buNone/>
            </a:pPr>
            <a:r>
              <a:rPr lang="en-US"/>
              <a:t>Why is it important</a:t>
            </a:r>
            <a:endParaRPr/>
          </a:p>
          <a:p>
            <a:pPr indent="0" lvl="0" marL="0" rtl="0" algn="l">
              <a:lnSpc>
                <a:spcPct val="90000"/>
              </a:lnSpc>
              <a:spcBef>
                <a:spcPts val="1000"/>
              </a:spcBef>
              <a:spcAft>
                <a:spcPts val="0"/>
              </a:spcAft>
              <a:buSzPts val="2800"/>
              <a:buNone/>
            </a:pPr>
            <a:r>
              <a:rPr lang="en-US"/>
              <a:t>Where it all started</a:t>
            </a:r>
            <a:endParaRPr/>
          </a:p>
        </p:txBody>
      </p:sp>
      <p:sp>
        <p:nvSpPr>
          <p:cNvPr id="110" name="Google Shape;110;g3fa6030b331_0_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hef9b2fbb19742_0_36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What does community integration mean?		</a:t>
            </a:r>
            <a:endParaRPr/>
          </a:p>
        </p:txBody>
      </p:sp>
      <p:sp>
        <p:nvSpPr>
          <p:cNvPr id="117" name="Google Shape;117;hef9b2fbb19742_0_361"/>
          <p:cNvSpPr txBox="1"/>
          <p:nvPr>
            <p:ph idx="1" type="body"/>
          </p:nvPr>
        </p:nvSpPr>
        <p:spPr>
          <a:xfrm>
            <a:off x="838200" y="1949550"/>
            <a:ext cx="10515600" cy="3664500"/>
          </a:xfrm>
          <a:prstGeom prst="rect">
            <a:avLst/>
          </a:prstGeom>
        </p:spPr>
        <p:txBody>
          <a:bodyPr anchorCtr="0" anchor="t" bIns="45700" lIns="91425" spcFirstLastPara="1" rIns="91425" wrap="square" tIns="45700">
            <a:normAutofit/>
          </a:bodyPr>
          <a:lstStyle/>
          <a:p>
            <a:pPr indent="0" lvl="0" marL="0" rtl="0" algn="l">
              <a:lnSpc>
                <a:spcPct val="115000"/>
              </a:lnSpc>
              <a:spcBef>
                <a:spcPts val="1000"/>
              </a:spcBef>
              <a:spcAft>
                <a:spcPts val="0"/>
              </a:spcAft>
              <a:buNone/>
            </a:pPr>
            <a:r>
              <a:rPr lang="en-US"/>
              <a:t>Community integration for people with disabilities means living, working, and taking part in everyday community life side by side with people who do not have disabilities - </a:t>
            </a:r>
            <a:r>
              <a:rPr lang="en-US" u="sng">
                <a:solidFill>
                  <a:schemeClr val="hlink"/>
                </a:solidFill>
                <a:hlinkClick r:id="rId3"/>
              </a:rPr>
              <a:t>DREDF</a:t>
            </a:r>
            <a:endParaRPr/>
          </a:p>
        </p:txBody>
      </p:sp>
      <p:sp>
        <p:nvSpPr>
          <p:cNvPr id="118" name="Google Shape;118;hef9b2fbb19742_0_36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3fa909b701d_0_7"/>
          <p:cNvSpPr txBox="1"/>
          <p:nvPr>
            <p:ph type="title"/>
          </p:nvPr>
        </p:nvSpPr>
        <p:spPr>
          <a:xfrm>
            <a:off x="838200" y="528225"/>
            <a:ext cx="10515600" cy="1157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Where the Integration Mandate all Started</a:t>
            </a:r>
            <a:endParaRPr/>
          </a:p>
        </p:txBody>
      </p:sp>
      <p:sp>
        <p:nvSpPr>
          <p:cNvPr id="125" name="Google Shape;125;g3fa909b701d_0_7"/>
          <p:cNvSpPr txBox="1"/>
          <p:nvPr>
            <p:ph idx="1" type="body"/>
          </p:nvPr>
        </p:nvSpPr>
        <p:spPr>
          <a:xfrm>
            <a:off x="674100" y="2156700"/>
            <a:ext cx="10679700" cy="3561300"/>
          </a:xfrm>
          <a:prstGeom prst="rect">
            <a:avLst/>
          </a:prstGeom>
          <a:noFill/>
          <a:ln>
            <a:noFill/>
          </a:ln>
        </p:spPr>
        <p:txBody>
          <a:bodyPr anchorCtr="0" anchor="t" bIns="45700" lIns="91425" spcFirstLastPara="1" rIns="91425" wrap="square" tIns="45700">
            <a:normAutofit/>
          </a:bodyPr>
          <a:lstStyle/>
          <a:p>
            <a:pPr indent="-387350" lvl="0" marL="457200" rtl="0" algn="l">
              <a:lnSpc>
                <a:spcPct val="115000"/>
              </a:lnSpc>
              <a:spcBef>
                <a:spcPts val="1000"/>
              </a:spcBef>
              <a:spcAft>
                <a:spcPts val="0"/>
              </a:spcAft>
              <a:buSzPts val="2500"/>
              <a:buChar char="•"/>
            </a:pPr>
            <a:r>
              <a:rPr lang="en-US" sz="2500">
                <a:latin typeface="Arial"/>
                <a:ea typeface="Arial"/>
                <a:cs typeface="Arial"/>
                <a:sym typeface="Arial"/>
              </a:rPr>
              <a:t>Been the law since 1977 (almost 50 years)</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lang="en-US" sz="2500">
                <a:latin typeface="Arial"/>
                <a:ea typeface="Arial"/>
                <a:cs typeface="Arial"/>
                <a:sym typeface="Arial"/>
              </a:rPr>
              <a:t>First appeared in Health and Human Services (HHS) Department, Section 504 regulation for grantees.</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lang="en-US" sz="2500">
                <a:latin typeface="Arial"/>
                <a:ea typeface="Arial"/>
                <a:cs typeface="Arial"/>
                <a:sym typeface="Arial"/>
              </a:rPr>
              <a:t>1990 after the ADA was passed, it was written in the Title II (State and Local Gov’t)</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lang="en-US" sz="2500">
                <a:latin typeface="Arial"/>
                <a:ea typeface="Arial"/>
                <a:cs typeface="Arial"/>
                <a:sym typeface="Arial"/>
              </a:rPr>
              <a:t>the Integration Mandate is in the laws and the statutes of Section 504 &amp; the ADA.</a:t>
            </a:r>
            <a:endParaRPr sz="2500">
              <a:latin typeface="Arial"/>
              <a:ea typeface="Arial"/>
              <a:cs typeface="Arial"/>
              <a:sym typeface="Arial"/>
            </a:endParaRPr>
          </a:p>
        </p:txBody>
      </p:sp>
      <p:sp>
        <p:nvSpPr>
          <p:cNvPr id="126" name="Google Shape;126;g3fa909b701d_0_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3fa909b701d_0_70"/>
          <p:cNvSpPr txBox="1"/>
          <p:nvPr>
            <p:ph type="title"/>
          </p:nvPr>
        </p:nvSpPr>
        <p:spPr>
          <a:xfrm>
            <a:off x="838200" y="320400"/>
            <a:ext cx="10515600" cy="1199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The Integration Mandate</a:t>
            </a:r>
            <a:endParaRPr/>
          </a:p>
        </p:txBody>
      </p:sp>
      <p:sp>
        <p:nvSpPr>
          <p:cNvPr id="133" name="Google Shape;133;g3fa909b701d_0_70"/>
          <p:cNvSpPr txBox="1"/>
          <p:nvPr>
            <p:ph idx="1" type="body"/>
          </p:nvPr>
        </p:nvSpPr>
        <p:spPr>
          <a:xfrm>
            <a:off x="674250" y="2226850"/>
            <a:ext cx="10679700" cy="34629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1000"/>
              </a:spcBef>
              <a:spcAft>
                <a:spcPts val="0"/>
              </a:spcAft>
              <a:buSzPts val="2800"/>
              <a:buNone/>
            </a:pPr>
            <a:r>
              <a:rPr lang="en-US" sz="2500">
                <a:latin typeface="Arial"/>
                <a:ea typeface="Arial"/>
                <a:cs typeface="Arial"/>
                <a:sym typeface="Arial"/>
              </a:rPr>
              <a:t>Both t</a:t>
            </a:r>
            <a:r>
              <a:rPr lang="en-US" sz="2500">
                <a:latin typeface="Arial"/>
                <a:ea typeface="Arial"/>
                <a:cs typeface="Arial"/>
                <a:sym typeface="Arial"/>
              </a:rPr>
              <a:t>he Americans with Disabilities Act (ADA) and Section 504 of the Rehabilitation Act contain integration mandates:</a:t>
            </a:r>
            <a:endParaRPr sz="2500">
              <a:latin typeface="Arial"/>
              <a:ea typeface="Arial"/>
              <a:cs typeface="Arial"/>
              <a:sym typeface="Arial"/>
            </a:endParaRPr>
          </a:p>
          <a:p>
            <a:pPr indent="-387350" lvl="0" marL="457200" rtl="0" algn="l">
              <a:lnSpc>
                <a:spcPct val="115000"/>
              </a:lnSpc>
              <a:spcBef>
                <a:spcPts val="1000"/>
              </a:spcBef>
              <a:spcAft>
                <a:spcPts val="0"/>
              </a:spcAft>
              <a:buSzPts val="2500"/>
              <a:buFont typeface="Arial"/>
              <a:buChar char="•"/>
            </a:pPr>
            <a:r>
              <a:rPr b="1" lang="en-US" sz="2500">
                <a:latin typeface="Arial"/>
                <a:ea typeface="Arial"/>
                <a:cs typeface="Arial"/>
                <a:sym typeface="Arial"/>
              </a:rPr>
              <a:t>Bans the unnecessary segregation</a:t>
            </a:r>
            <a:r>
              <a:rPr lang="en-US" sz="2500">
                <a:latin typeface="Arial"/>
                <a:ea typeface="Arial"/>
                <a:cs typeface="Arial"/>
                <a:sym typeface="Arial"/>
              </a:rPr>
              <a:t> of people with disabilities</a:t>
            </a:r>
            <a:endParaRPr sz="2500">
              <a:latin typeface="Arial"/>
              <a:ea typeface="Arial"/>
              <a:cs typeface="Arial"/>
              <a:sym typeface="Arial"/>
            </a:endParaRPr>
          </a:p>
          <a:p>
            <a:pPr indent="-387350" lvl="0" marL="457200" rtl="0" algn="l">
              <a:lnSpc>
                <a:spcPct val="115000"/>
              </a:lnSpc>
              <a:spcBef>
                <a:spcPts val="0"/>
              </a:spcBef>
              <a:spcAft>
                <a:spcPts val="0"/>
              </a:spcAft>
              <a:buSzPts val="2500"/>
              <a:buChar char="•"/>
            </a:pPr>
            <a:r>
              <a:rPr b="1" lang="en-US" sz="2500">
                <a:latin typeface="Arial"/>
                <a:ea typeface="Arial"/>
                <a:cs typeface="Arial"/>
                <a:sym typeface="Arial"/>
              </a:rPr>
              <a:t>State and local governments that provide</a:t>
            </a:r>
            <a:r>
              <a:rPr lang="en-US" sz="2500">
                <a:latin typeface="Arial"/>
                <a:ea typeface="Arial"/>
                <a:cs typeface="Arial"/>
                <a:sym typeface="Arial"/>
              </a:rPr>
              <a:t> services to people with disabilities, must offer those services in people’s homes and communities – not just in institutions ~</a:t>
            </a:r>
            <a:r>
              <a:rPr lang="en-US" sz="2500">
                <a:solidFill>
                  <a:schemeClr val="hlink"/>
                </a:solidFill>
                <a:uFill>
                  <a:noFill/>
                </a:uFill>
                <a:latin typeface="Arial"/>
                <a:ea typeface="Arial"/>
                <a:cs typeface="Arial"/>
                <a:sym typeface="Arial"/>
                <a:hlinkClick r:id="rId3"/>
              </a:rPr>
              <a:t> </a:t>
            </a:r>
            <a:r>
              <a:rPr lang="en-US" sz="2500" u="sng">
                <a:solidFill>
                  <a:schemeClr val="hlink"/>
                </a:solidFill>
                <a:latin typeface="Arial"/>
                <a:ea typeface="Arial"/>
                <a:cs typeface="Arial"/>
                <a:sym typeface="Arial"/>
                <a:hlinkClick r:id="rId4"/>
              </a:rPr>
              <a:t>ADA</a:t>
            </a:r>
            <a:endParaRPr sz="2500">
              <a:latin typeface="Arial"/>
              <a:ea typeface="Arial"/>
              <a:cs typeface="Arial"/>
              <a:sym typeface="Arial"/>
            </a:endParaRPr>
          </a:p>
        </p:txBody>
      </p:sp>
      <p:sp>
        <p:nvSpPr>
          <p:cNvPr id="134" name="Google Shape;134;g3fa909b701d_0_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3fa909b701d_0_15"/>
          <p:cNvSpPr txBox="1"/>
          <p:nvPr>
            <p:ph type="title"/>
          </p:nvPr>
        </p:nvSpPr>
        <p:spPr>
          <a:xfrm>
            <a:off x="838200" y="280350"/>
            <a:ext cx="10515600" cy="768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Key Principles</a:t>
            </a:r>
            <a:endParaRPr/>
          </a:p>
        </p:txBody>
      </p:sp>
      <p:sp>
        <p:nvSpPr>
          <p:cNvPr id="141" name="Google Shape;141;g3fa909b701d_0_15"/>
          <p:cNvSpPr txBox="1"/>
          <p:nvPr>
            <p:ph idx="1" type="body"/>
          </p:nvPr>
        </p:nvSpPr>
        <p:spPr>
          <a:xfrm>
            <a:off x="616500" y="1254650"/>
            <a:ext cx="10959000" cy="4672800"/>
          </a:xfrm>
          <a:prstGeom prst="rect">
            <a:avLst/>
          </a:prstGeom>
          <a:noFill/>
          <a:ln>
            <a:noFill/>
          </a:ln>
        </p:spPr>
        <p:txBody>
          <a:bodyPr anchorCtr="0" anchor="t" bIns="45700" lIns="91425" spcFirstLastPara="1" rIns="91425" wrap="square" tIns="45700">
            <a:normAutofit/>
          </a:bodyPr>
          <a:lstStyle/>
          <a:p>
            <a:pPr indent="-387350" lvl="0" marL="457200" rtl="0" algn="l">
              <a:lnSpc>
                <a:spcPct val="115000"/>
              </a:lnSpc>
              <a:spcBef>
                <a:spcPts val="1000"/>
              </a:spcBef>
              <a:spcAft>
                <a:spcPts val="0"/>
              </a:spcAft>
              <a:buSzPts val="2500"/>
              <a:buFont typeface="Arial"/>
              <a:buChar char="•"/>
            </a:pPr>
            <a:r>
              <a:rPr b="1" lang="en-US" sz="2500">
                <a:latin typeface="Arial"/>
                <a:ea typeface="Arial"/>
                <a:cs typeface="Arial"/>
                <a:sym typeface="Arial"/>
              </a:rPr>
              <a:t>Prohibition of Segregation: </a:t>
            </a:r>
            <a:r>
              <a:rPr lang="en-US" sz="2500">
                <a:latin typeface="Arial"/>
                <a:ea typeface="Arial"/>
                <a:cs typeface="Arial"/>
                <a:sym typeface="Arial"/>
              </a:rPr>
              <a:t>Unjustified institutionalization or isolation of individuals with disabilities is considered a form of unlawful discrimination.</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b="1" lang="en-US" sz="2500">
                <a:latin typeface="Arial"/>
                <a:ea typeface="Arial"/>
                <a:cs typeface="Arial"/>
                <a:sym typeface="Arial"/>
              </a:rPr>
              <a:t>The Olmstead Standard: </a:t>
            </a:r>
            <a:r>
              <a:rPr lang="en-US" sz="2500">
                <a:latin typeface="Arial"/>
                <a:ea typeface="Arial"/>
                <a:cs typeface="Arial"/>
                <a:sym typeface="Arial"/>
              </a:rPr>
              <a:t>Community-based placement is required if it is appropriate for the individual's needs, the individual does not oppose it, and </a:t>
            </a:r>
            <a:r>
              <a:rPr b="1" lang="en-US" sz="2500" u="sng">
                <a:latin typeface="Arial"/>
                <a:ea typeface="Arial"/>
                <a:cs typeface="Arial"/>
                <a:sym typeface="Arial"/>
              </a:rPr>
              <a:t>it can be reasonably accommodated using available state resources.</a:t>
            </a:r>
            <a:endParaRPr b="1" sz="2500" u="sng">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b="1" lang="en-US" sz="2500">
                <a:latin typeface="Arial"/>
                <a:ea typeface="Arial"/>
                <a:cs typeface="Arial"/>
                <a:sym typeface="Arial"/>
              </a:rPr>
              <a:t>Access to Services:</a:t>
            </a:r>
            <a:r>
              <a:rPr lang="en-US" sz="2500">
                <a:latin typeface="Arial"/>
                <a:ea typeface="Arial"/>
                <a:cs typeface="Arial"/>
                <a:sym typeface="Arial"/>
              </a:rPr>
              <a:t> Individuals have a right to home and</a:t>
            </a:r>
            <a:r>
              <a:rPr lang="en-US" sz="2500">
                <a:solidFill>
                  <a:schemeClr val="hlink"/>
                </a:solidFill>
                <a:uFill>
                  <a:noFill/>
                </a:uFill>
                <a:latin typeface="Arial"/>
                <a:ea typeface="Arial"/>
                <a:cs typeface="Arial"/>
                <a:sym typeface="Arial"/>
                <a:hlinkClick r:id="rId3"/>
              </a:rPr>
              <a:t> </a:t>
            </a:r>
            <a:r>
              <a:rPr lang="en-US" sz="2500" u="sng">
                <a:solidFill>
                  <a:schemeClr val="hlink"/>
                </a:solidFill>
                <a:latin typeface="Arial"/>
                <a:ea typeface="Arial"/>
                <a:cs typeface="Arial"/>
                <a:sym typeface="Arial"/>
                <a:hlinkClick r:id="rId4"/>
              </a:rPr>
              <a:t>Community Living and Olmstead</a:t>
            </a:r>
            <a:r>
              <a:rPr lang="en-US" sz="2500">
                <a:latin typeface="Arial"/>
                <a:ea typeface="Arial"/>
                <a:cs typeface="Arial"/>
                <a:sym typeface="Arial"/>
              </a:rPr>
              <a:t> support systems that enable them to live and work as independently as possible.</a:t>
            </a:r>
            <a:endParaRPr sz="2500">
              <a:latin typeface="Arial"/>
              <a:ea typeface="Arial"/>
              <a:cs typeface="Arial"/>
              <a:sym typeface="Arial"/>
            </a:endParaRPr>
          </a:p>
        </p:txBody>
      </p:sp>
      <p:sp>
        <p:nvSpPr>
          <p:cNvPr id="142" name="Google Shape;142;g3fa909b701d_0_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fa909b701d_0_31"/>
          <p:cNvSpPr txBox="1"/>
          <p:nvPr>
            <p:ph type="title"/>
          </p:nvPr>
        </p:nvSpPr>
        <p:spPr>
          <a:xfrm>
            <a:off x="838200" y="18500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Segregated Settings </a:t>
            </a:r>
            <a:endParaRPr/>
          </a:p>
        </p:txBody>
      </p:sp>
      <p:sp>
        <p:nvSpPr>
          <p:cNvPr id="149" name="Google Shape;149;g3fa909b701d_0_31"/>
          <p:cNvSpPr txBox="1"/>
          <p:nvPr>
            <p:ph idx="1" type="body"/>
          </p:nvPr>
        </p:nvSpPr>
        <p:spPr>
          <a:xfrm>
            <a:off x="646550" y="1510700"/>
            <a:ext cx="10889700" cy="46083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5000"/>
              </a:lnSpc>
              <a:spcBef>
                <a:spcPts val="1000"/>
              </a:spcBef>
              <a:spcAft>
                <a:spcPts val="0"/>
              </a:spcAft>
              <a:buClr>
                <a:schemeClr val="dk1"/>
              </a:buClr>
              <a:buSzPts val="1100"/>
              <a:buFont typeface="Arial"/>
              <a:buNone/>
            </a:pPr>
            <a:r>
              <a:rPr lang="en-US" sz="2500">
                <a:latin typeface="Arial"/>
                <a:ea typeface="Arial"/>
                <a:cs typeface="Arial"/>
                <a:sym typeface="Arial"/>
              </a:rPr>
              <a:t>Places where people with disabilities live, work, or spend most of their time with other people with disabilities, other than non-disabled paid staff. These settings:</a:t>
            </a:r>
            <a:endParaRPr sz="2500">
              <a:latin typeface="Arial"/>
              <a:ea typeface="Arial"/>
              <a:cs typeface="Arial"/>
              <a:sym typeface="Arial"/>
            </a:endParaRPr>
          </a:p>
          <a:p>
            <a:pPr indent="-387350" lvl="0" marL="457200" rtl="0" algn="l">
              <a:lnSpc>
                <a:spcPct val="115000"/>
              </a:lnSpc>
              <a:spcBef>
                <a:spcPts val="1000"/>
              </a:spcBef>
              <a:spcAft>
                <a:spcPts val="0"/>
              </a:spcAft>
              <a:buSzPts val="2500"/>
              <a:buChar char="•"/>
            </a:pPr>
            <a:r>
              <a:rPr lang="en-US" sz="2500">
                <a:latin typeface="Arial"/>
                <a:ea typeface="Arial"/>
                <a:cs typeface="Arial"/>
                <a:sym typeface="Arial"/>
              </a:rPr>
              <a:t>tend to limit a person’s ability to go out in the community and mainly offer group activities and community outings;</a:t>
            </a:r>
            <a:endParaRPr sz="2500">
              <a:latin typeface="Arial"/>
              <a:ea typeface="Arial"/>
              <a:cs typeface="Arial"/>
              <a:sym typeface="Arial"/>
            </a:endParaRPr>
          </a:p>
          <a:p>
            <a:pPr indent="-387350" lvl="0" marL="457200" rtl="0" algn="l">
              <a:lnSpc>
                <a:spcPct val="115000"/>
              </a:lnSpc>
              <a:spcBef>
                <a:spcPts val="0"/>
              </a:spcBef>
              <a:spcAft>
                <a:spcPts val="0"/>
              </a:spcAft>
              <a:buSzPts val="2500"/>
              <a:buChar char="•"/>
            </a:pPr>
            <a:r>
              <a:rPr lang="en-US" sz="2500">
                <a:latin typeface="Arial"/>
                <a:ea typeface="Arial"/>
                <a:cs typeface="Arial"/>
                <a:sym typeface="Arial"/>
              </a:rPr>
              <a:t>lack privacy; limit when or how often a person can have visitors; or</a:t>
            </a:r>
            <a:endParaRPr sz="2500">
              <a:latin typeface="Arial"/>
              <a:ea typeface="Arial"/>
              <a:cs typeface="Arial"/>
              <a:sym typeface="Arial"/>
            </a:endParaRPr>
          </a:p>
          <a:p>
            <a:pPr indent="-387350" lvl="0" marL="457200" rtl="0" algn="l">
              <a:lnSpc>
                <a:spcPct val="115000"/>
              </a:lnSpc>
              <a:spcBef>
                <a:spcPts val="0"/>
              </a:spcBef>
              <a:spcAft>
                <a:spcPts val="0"/>
              </a:spcAft>
              <a:buSzPts val="2500"/>
              <a:buChar char="•"/>
            </a:pPr>
            <a:r>
              <a:rPr lang="en-US" sz="2500">
                <a:latin typeface="Arial"/>
                <a:ea typeface="Arial"/>
                <a:cs typeface="Arial"/>
                <a:sym typeface="Arial"/>
              </a:rPr>
              <a:t>have a lot of rules, like about when a person can eat, bathe, groom, get dressed, or go out. </a:t>
            </a:r>
            <a:endParaRPr sz="2500">
              <a:latin typeface="Arial"/>
              <a:ea typeface="Arial"/>
              <a:cs typeface="Arial"/>
              <a:sym typeface="Arial"/>
            </a:endParaRPr>
          </a:p>
          <a:p>
            <a:pPr indent="0" lvl="0" marL="0" rtl="0" algn="l">
              <a:lnSpc>
                <a:spcPct val="115000"/>
              </a:lnSpc>
              <a:spcBef>
                <a:spcPts val="1000"/>
              </a:spcBef>
              <a:spcAft>
                <a:spcPts val="0"/>
              </a:spcAft>
              <a:buSzPts val="2800"/>
              <a:buNone/>
            </a:pPr>
            <a:r>
              <a:rPr lang="en-US" sz="2500">
                <a:latin typeface="Arial"/>
                <a:ea typeface="Arial"/>
                <a:cs typeface="Arial"/>
                <a:sym typeface="Arial"/>
              </a:rPr>
              <a:t>Examples include mental health facilities, nursing homes, and intermediate care facilities.</a:t>
            </a:r>
            <a:endParaRPr sz="2500">
              <a:latin typeface="Arial"/>
              <a:ea typeface="Arial"/>
              <a:cs typeface="Arial"/>
              <a:sym typeface="Arial"/>
            </a:endParaRPr>
          </a:p>
        </p:txBody>
      </p:sp>
      <p:sp>
        <p:nvSpPr>
          <p:cNvPr id="150" name="Google Shape;150;g3fa909b701d_0_3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g3fa909b701d_0_40"/>
          <p:cNvSpPr txBox="1"/>
          <p:nvPr>
            <p:ph type="title"/>
          </p:nvPr>
        </p:nvSpPr>
        <p:spPr>
          <a:xfrm>
            <a:off x="498775" y="250675"/>
            <a:ext cx="10515600" cy="717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Community-based Services</a:t>
            </a:r>
            <a:endParaRPr/>
          </a:p>
        </p:txBody>
      </p:sp>
      <p:sp>
        <p:nvSpPr>
          <p:cNvPr id="157" name="Google Shape;157;g3fa909b701d_0_40"/>
          <p:cNvSpPr txBox="1"/>
          <p:nvPr>
            <p:ph idx="1" type="body"/>
          </p:nvPr>
        </p:nvSpPr>
        <p:spPr>
          <a:xfrm>
            <a:off x="498775" y="1090025"/>
            <a:ext cx="11098800" cy="5266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Nursing services </a:t>
            </a:r>
            <a:r>
              <a:rPr lang="en-US" sz="2200">
                <a:latin typeface="Arial"/>
                <a:ea typeface="Arial"/>
                <a:cs typeface="Arial"/>
                <a:sym typeface="Arial"/>
              </a:rPr>
              <a:t>- nurse who comes to your house for ventilator or tracheostomy care</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Personal care services/DSP’s - </a:t>
            </a:r>
            <a:r>
              <a:rPr lang="en-US" sz="2200">
                <a:latin typeface="Arial"/>
                <a:ea typeface="Arial"/>
                <a:cs typeface="Arial"/>
                <a:sym typeface="Arial"/>
              </a:rPr>
              <a:t>ADLs (activities of daily living) bathing/dressing</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Mental health services </a:t>
            </a:r>
            <a:r>
              <a:rPr lang="en-US" sz="2200">
                <a:latin typeface="Arial"/>
                <a:ea typeface="Arial"/>
                <a:cs typeface="Arial"/>
                <a:sym typeface="Arial"/>
              </a:rPr>
              <a:t>- counseling or ACT (Assertive Community Treatment) </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Medication management </a:t>
            </a:r>
            <a:r>
              <a:rPr lang="en-US" sz="2200">
                <a:latin typeface="Arial"/>
                <a:ea typeface="Arial"/>
                <a:cs typeface="Arial"/>
                <a:sym typeface="Arial"/>
              </a:rPr>
              <a:t>- help taking medicine or reminders to take medicine</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Peer mentorship </a:t>
            </a:r>
            <a:r>
              <a:rPr lang="en-US" sz="2200">
                <a:latin typeface="Arial"/>
                <a:ea typeface="Arial"/>
                <a:cs typeface="Arial"/>
                <a:sym typeface="Arial"/>
              </a:rPr>
              <a:t>- help from a person with lived experience who can model and support self-advocacy</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Caregiver supports - </a:t>
            </a:r>
            <a:r>
              <a:rPr lang="en-US" sz="2200">
                <a:latin typeface="Arial"/>
                <a:ea typeface="Arial"/>
                <a:cs typeface="Arial"/>
                <a:sym typeface="Arial"/>
              </a:rPr>
              <a:t>mentorship, training, and respite</a:t>
            </a:r>
            <a:endParaRPr sz="2200">
              <a:latin typeface="Arial"/>
              <a:ea typeface="Arial"/>
              <a:cs typeface="Arial"/>
              <a:sym typeface="Arial"/>
            </a:endParaRPr>
          </a:p>
          <a:p>
            <a:pPr indent="0" lvl="0" marL="0" rtl="0" algn="l">
              <a:lnSpc>
                <a:spcPct val="115000"/>
              </a:lnSpc>
              <a:spcBef>
                <a:spcPts val="1000"/>
              </a:spcBef>
              <a:spcAft>
                <a:spcPts val="0"/>
              </a:spcAft>
              <a:buClr>
                <a:schemeClr val="dk1"/>
              </a:buClr>
              <a:buSzPts val="1100"/>
              <a:buFont typeface="Arial"/>
              <a:buNone/>
            </a:pPr>
            <a:r>
              <a:rPr b="1" lang="en-US" sz="2200">
                <a:latin typeface="Arial"/>
                <a:ea typeface="Arial"/>
                <a:cs typeface="Arial"/>
                <a:sym typeface="Arial"/>
              </a:rPr>
              <a:t>Home modifications </a:t>
            </a:r>
            <a:r>
              <a:rPr lang="en-US" sz="2200">
                <a:latin typeface="Arial"/>
                <a:ea typeface="Arial"/>
                <a:cs typeface="Arial"/>
                <a:sym typeface="Arial"/>
              </a:rPr>
              <a:t>- installing a ramp or widening a door</a:t>
            </a:r>
            <a:endParaRPr sz="2200">
              <a:latin typeface="Arial"/>
              <a:ea typeface="Arial"/>
              <a:cs typeface="Arial"/>
              <a:sym typeface="Arial"/>
            </a:endParaRPr>
          </a:p>
          <a:p>
            <a:pPr indent="0" lvl="0" marL="0" rtl="0" algn="l">
              <a:lnSpc>
                <a:spcPct val="115000"/>
              </a:lnSpc>
              <a:spcBef>
                <a:spcPts val="1000"/>
              </a:spcBef>
              <a:spcAft>
                <a:spcPts val="0"/>
              </a:spcAft>
              <a:buSzPts val="2800"/>
              <a:buNone/>
            </a:pPr>
            <a:r>
              <a:rPr b="1" lang="en-US" sz="2200">
                <a:latin typeface="Arial"/>
                <a:ea typeface="Arial"/>
                <a:cs typeface="Arial"/>
                <a:sym typeface="Arial"/>
              </a:rPr>
              <a:t>Housing services </a:t>
            </a:r>
            <a:r>
              <a:rPr lang="en-US" sz="2200">
                <a:latin typeface="Arial"/>
                <a:ea typeface="Arial"/>
                <a:cs typeface="Arial"/>
                <a:sym typeface="Arial"/>
              </a:rPr>
              <a:t>- help finding, moving, and remaining in community-based housing</a:t>
            </a:r>
            <a:endParaRPr sz="1400">
              <a:latin typeface="Arial"/>
              <a:ea typeface="Arial"/>
              <a:cs typeface="Arial"/>
              <a:sym typeface="Arial"/>
            </a:endParaRPr>
          </a:p>
          <a:p>
            <a:pPr indent="0" lvl="0" marL="0" rtl="0" algn="ctr">
              <a:lnSpc>
                <a:spcPct val="115000"/>
              </a:lnSpc>
              <a:spcBef>
                <a:spcPts val="1000"/>
              </a:spcBef>
              <a:spcAft>
                <a:spcPts val="0"/>
              </a:spcAft>
              <a:buSzPts val="2800"/>
              <a:buNone/>
            </a:pPr>
            <a:r>
              <a:rPr b="1" lang="en-US" sz="2200">
                <a:latin typeface="Arial"/>
                <a:ea typeface="Arial"/>
                <a:cs typeface="Arial"/>
                <a:sym typeface="Arial"/>
              </a:rPr>
              <a:t>Funded by federal, state, and local dollars!</a:t>
            </a:r>
            <a:endParaRPr sz="2200">
              <a:latin typeface="Arial"/>
              <a:ea typeface="Arial"/>
              <a:cs typeface="Arial"/>
              <a:sym typeface="Arial"/>
            </a:endParaRPr>
          </a:p>
        </p:txBody>
      </p:sp>
      <p:sp>
        <p:nvSpPr>
          <p:cNvPr id="158" name="Google Shape;158;g3fa909b701d_0_4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fa909b701d_0_4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Olmstead Started with Two Women</a:t>
            </a:r>
            <a:endParaRPr/>
          </a:p>
        </p:txBody>
      </p:sp>
      <p:sp>
        <p:nvSpPr>
          <p:cNvPr id="165" name="Google Shape;165;g3fa909b701d_0_48"/>
          <p:cNvSpPr txBox="1"/>
          <p:nvPr>
            <p:ph idx="1" type="body"/>
          </p:nvPr>
        </p:nvSpPr>
        <p:spPr>
          <a:xfrm>
            <a:off x="838200" y="1825625"/>
            <a:ext cx="10515600" cy="40302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1000"/>
              </a:spcBef>
              <a:spcAft>
                <a:spcPts val="0"/>
              </a:spcAft>
              <a:buSzPts val="2800"/>
              <a:buNone/>
            </a:pPr>
            <a:r>
              <a:rPr lang="en-US" sz="2500">
                <a:latin typeface="Arial"/>
                <a:ea typeface="Arial"/>
                <a:cs typeface="Arial"/>
                <a:sym typeface="Arial"/>
              </a:rPr>
              <a:t>Both women:</a:t>
            </a:r>
            <a:endParaRPr sz="2500">
              <a:latin typeface="Arial"/>
              <a:ea typeface="Arial"/>
              <a:cs typeface="Arial"/>
              <a:sym typeface="Arial"/>
            </a:endParaRPr>
          </a:p>
          <a:p>
            <a:pPr indent="-387350" lvl="0" marL="457200" rtl="0" algn="l">
              <a:lnSpc>
                <a:spcPct val="115000"/>
              </a:lnSpc>
              <a:spcBef>
                <a:spcPts val="1000"/>
              </a:spcBef>
              <a:spcAft>
                <a:spcPts val="0"/>
              </a:spcAft>
              <a:buSzPts val="2500"/>
              <a:buFont typeface="Arial"/>
              <a:buChar char="•"/>
            </a:pPr>
            <a:r>
              <a:rPr lang="en-US" sz="2500">
                <a:latin typeface="Arial"/>
                <a:ea typeface="Arial"/>
                <a:cs typeface="Arial"/>
                <a:sym typeface="Arial"/>
              </a:rPr>
              <a:t>Had intellectual disabilities and mental health disabilities</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lang="en-US" sz="2500">
                <a:latin typeface="Arial"/>
                <a:ea typeface="Arial"/>
                <a:cs typeface="Arial"/>
                <a:sym typeface="Arial"/>
              </a:rPr>
              <a:t>Were living in institutions</a:t>
            </a:r>
            <a:endParaRPr sz="2500">
              <a:latin typeface="Arial"/>
              <a:ea typeface="Arial"/>
              <a:cs typeface="Arial"/>
              <a:sym typeface="Arial"/>
            </a:endParaRPr>
          </a:p>
          <a:p>
            <a:pPr indent="-387350" lvl="0" marL="457200" rtl="0" algn="l">
              <a:lnSpc>
                <a:spcPct val="115000"/>
              </a:lnSpc>
              <a:spcBef>
                <a:spcPts val="0"/>
              </a:spcBef>
              <a:spcAft>
                <a:spcPts val="0"/>
              </a:spcAft>
              <a:buSzPts val="2500"/>
              <a:buFont typeface="Arial"/>
              <a:buChar char="•"/>
            </a:pPr>
            <a:r>
              <a:rPr lang="en-US" sz="2500">
                <a:latin typeface="Arial"/>
                <a:ea typeface="Arial"/>
                <a:cs typeface="Arial"/>
                <a:sym typeface="Arial"/>
              </a:rPr>
              <a:t>Confined to a Georgia State Psychiatric hospital for months, and sometimes years after they had been cleared for discharge. </a:t>
            </a:r>
            <a:endParaRPr sz="2500">
              <a:latin typeface="Arial"/>
              <a:ea typeface="Arial"/>
              <a:cs typeface="Arial"/>
              <a:sym typeface="Arial"/>
            </a:endParaRPr>
          </a:p>
        </p:txBody>
      </p:sp>
      <p:sp>
        <p:nvSpPr>
          <p:cNvPr id="166" name="Google Shape;166;g3fa909b701d_0_4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3fa909b701d_0_56"/>
          <p:cNvSpPr txBox="1"/>
          <p:nvPr>
            <p:ph type="title"/>
          </p:nvPr>
        </p:nvSpPr>
        <p:spPr>
          <a:xfrm>
            <a:off x="907475" y="131850"/>
            <a:ext cx="10515600" cy="6000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11111"/>
              <a:buNone/>
            </a:pPr>
            <a:r>
              <a:rPr lang="en-US"/>
              <a:t>The Ladies of Olmstead</a:t>
            </a:r>
            <a:endParaRPr/>
          </a:p>
        </p:txBody>
      </p:sp>
      <p:sp>
        <p:nvSpPr>
          <p:cNvPr id="173" name="Google Shape;173;g3fa909b701d_0_5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74" name="Google Shape;174;g3fa909b701d_0_56"/>
          <p:cNvSpPr txBox="1"/>
          <p:nvPr/>
        </p:nvSpPr>
        <p:spPr>
          <a:xfrm>
            <a:off x="1547100" y="5273975"/>
            <a:ext cx="2909400" cy="69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Lois Curtis</a:t>
            </a:r>
            <a:endParaRPr b="0" i="0" sz="2800" u="none" cap="none" strike="noStrike">
              <a:solidFill>
                <a:schemeClr val="dk1"/>
              </a:solidFill>
              <a:latin typeface="Arial"/>
              <a:ea typeface="Arial"/>
              <a:cs typeface="Arial"/>
              <a:sym typeface="Arial"/>
            </a:endParaRPr>
          </a:p>
        </p:txBody>
      </p:sp>
      <p:sp>
        <p:nvSpPr>
          <p:cNvPr id="175" name="Google Shape;175;g3fa909b701d_0_56"/>
          <p:cNvSpPr txBox="1"/>
          <p:nvPr/>
        </p:nvSpPr>
        <p:spPr>
          <a:xfrm>
            <a:off x="7130500" y="5273975"/>
            <a:ext cx="2909400" cy="69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Elaine Wilson</a:t>
            </a:r>
            <a:endParaRPr b="0" i="0" sz="2800" u="none" cap="none" strike="noStrike">
              <a:solidFill>
                <a:schemeClr val="dk1"/>
              </a:solidFill>
              <a:latin typeface="Arial"/>
              <a:ea typeface="Arial"/>
              <a:cs typeface="Arial"/>
              <a:sym typeface="Arial"/>
            </a:endParaRPr>
          </a:p>
        </p:txBody>
      </p:sp>
      <p:pic>
        <p:nvPicPr>
          <p:cNvPr id="176" name="Google Shape;176;g3fa909b701d_0_56" title="loistest.jpg"/>
          <p:cNvPicPr preferRelativeResize="0"/>
          <p:nvPr/>
        </p:nvPicPr>
        <p:blipFill rotWithShape="1">
          <a:blip r:embed="rId3">
            <a:alphaModFix/>
          </a:blip>
          <a:srcRect b="0" l="0" r="0" t="0"/>
          <a:stretch/>
        </p:blipFill>
        <p:spPr>
          <a:xfrm>
            <a:off x="1680434" y="1062113"/>
            <a:ext cx="2814781" cy="4130950"/>
          </a:xfrm>
          <a:prstGeom prst="rect">
            <a:avLst/>
          </a:prstGeom>
          <a:noFill/>
          <a:ln>
            <a:noFill/>
          </a:ln>
        </p:spPr>
      </p:pic>
      <p:pic>
        <p:nvPicPr>
          <p:cNvPr id="177" name="Google Shape;177;g3fa909b701d_0_56" title="Picture1.jpg"/>
          <p:cNvPicPr preferRelativeResize="0"/>
          <p:nvPr/>
        </p:nvPicPr>
        <p:blipFill rotWithShape="1">
          <a:blip r:embed="rId4">
            <a:alphaModFix/>
          </a:blip>
          <a:srcRect b="0" l="0" r="0" t="0"/>
          <a:stretch/>
        </p:blipFill>
        <p:spPr>
          <a:xfrm>
            <a:off x="7252300" y="1062125"/>
            <a:ext cx="2557253" cy="41309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g3fa909b701d_0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sz="4300"/>
              <a:t>Olmstead Confirmed the Integration Mandate</a:t>
            </a:r>
            <a:endParaRPr sz="4300"/>
          </a:p>
        </p:txBody>
      </p:sp>
      <p:sp>
        <p:nvSpPr>
          <p:cNvPr id="184" name="Google Shape;184;g3fa909b701d_0_23"/>
          <p:cNvSpPr txBox="1"/>
          <p:nvPr>
            <p:ph idx="1" type="body"/>
          </p:nvPr>
        </p:nvSpPr>
        <p:spPr>
          <a:xfrm>
            <a:off x="701975" y="1825625"/>
            <a:ext cx="10778700" cy="43512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1000"/>
              </a:spcBef>
              <a:spcAft>
                <a:spcPts val="0"/>
              </a:spcAft>
              <a:buClr>
                <a:schemeClr val="dk1"/>
              </a:buClr>
              <a:buSzPts val="1100"/>
              <a:buFont typeface="Arial"/>
              <a:buNone/>
            </a:pPr>
            <a:r>
              <a:rPr b="1" i="1" lang="en-US">
                <a:latin typeface="Arial"/>
                <a:ea typeface="Arial"/>
                <a:cs typeface="Arial"/>
                <a:sym typeface="Arial"/>
              </a:rPr>
              <a:t>Olmstead v, L.C. is </a:t>
            </a:r>
            <a:r>
              <a:rPr lang="en-US">
                <a:latin typeface="Arial"/>
                <a:ea typeface="Arial"/>
                <a:cs typeface="Arial"/>
                <a:sym typeface="Arial"/>
              </a:rPr>
              <a:t>a landmark Supreme Court decision.</a:t>
            </a:r>
            <a:endParaRPr>
              <a:latin typeface="Arial"/>
              <a:ea typeface="Arial"/>
              <a:cs typeface="Arial"/>
              <a:sym typeface="Arial"/>
            </a:endParaRPr>
          </a:p>
          <a:p>
            <a:pPr indent="0" lvl="0" marL="0" rtl="0" algn="l">
              <a:lnSpc>
                <a:spcPct val="150000"/>
              </a:lnSpc>
              <a:spcBef>
                <a:spcPts val="1000"/>
              </a:spcBef>
              <a:spcAft>
                <a:spcPts val="0"/>
              </a:spcAft>
              <a:buSzPts val="2800"/>
              <a:buNone/>
            </a:pPr>
            <a:r>
              <a:rPr lang="en-US">
                <a:latin typeface="Arial"/>
                <a:ea typeface="Arial"/>
                <a:cs typeface="Arial"/>
                <a:sym typeface="Arial"/>
              </a:rPr>
              <a:t>In 1999 United States Supreme Court ruled that under the Americans with Disabilities Act (ADA), the unjustified institutionalization of people with disabilities is a form of discrimination ~</a:t>
            </a:r>
            <a:r>
              <a:rPr lang="en-US">
                <a:solidFill>
                  <a:schemeClr val="hlink"/>
                </a:solidFill>
                <a:uFill>
                  <a:noFill/>
                </a:uFill>
                <a:latin typeface="Arial"/>
                <a:ea typeface="Arial"/>
                <a:cs typeface="Arial"/>
                <a:sym typeface="Arial"/>
                <a:hlinkClick r:id="rId3"/>
              </a:rPr>
              <a:t> </a:t>
            </a:r>
            <a:r>
              <a:rPr lang="en-US" u="sng">
                <a:solidFill>
                  <a:schemeClr val="hlink"/>
                </a:solidFill>
                <a:latin typeface="Arial"/>
                <a:ea typeface="Arial"/>
                <a:cs typeface="Arial"/>
                <a:sym typeface="Arial"/>
                <a:hlinkClick r:id="rId4"/>
              </a:rPr>
              <a:t>ADA</a:t>
            </a:r>
            <a:endParaRPr/>
          </a:p>
        </p:txBody>
      </p:sp>
      <p:sp>
        <p:nvSpPr>
          <p:cNvPr id="185" name="Google Shape;185;g3fa909b701d_0_2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g3fa9c166579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Department of Justice (DOJ) June 2026</a:t>
            </a:r>
            <a:endParaRPr/>
          </a:p>
        </p:txBody>
      </p:sp>
      <p:sp>
        <p:nvSpPr>
          <p:cNvPr id="192" name="Google Shape;192;g3fa9c166579_0_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400050" lvl="0" marL="457200" rtl="0" algn="l">
              <a:lnSpc>
                <a:spcPct val="115000"/>
              </a:lnSpc>
              <a:spcBef>
                <a:spcPts val="1000"/>
              </a:spcBef>
              <a:spcAft>
                <a:spcPts val="0"/>
              </a:spcAft>
              <a:buSzPts val="2700"/>
              <a:buFont typeface="Arial"/>
              <a:buChar char="•"/>
            </a:pPr>
            <a:r>
              <a:rPr lang="en-US" sz="2700">
                <a:latin typeface="Arial"/>
                <a:ea typeface="Arial"/>
                <a:cs typeface="Arial"/>
                <a:sym typeface="Arial"/>
              </a:rPr>
              <a:t>June 18, 2026, DOJ's Office of Legal Counsel issued a new opinion taking a different view on Olmstead. </a:t>
            </a:r>
            <a:endParaRPr sz="2700">
              <a:latin typeface="Arial"/>
              <a:ea typeface="Arial"/>
              <a:cs typeface="Arial"/>
              <a:sym typeface="Arial"/>
            </a:endParaRPr>
          </a:p>
          <a:p>
            <a:pPr indent="0" lvl="0" marL="0" rtl="0" algn="l">
              <a:lnSpc>
                <a:spcPct val="90000"/>
              </a:lnSpc>
              <a:spcBef>
                <a:spcPts val="1000"/>
              </a:spcBef>
              <a:spcAft>
                <a:spcPts val="0"/>
              </a:spcAft>
              <a:buSzPts val="2800"/>
              <a:buNone/>
            </a:pPr>
            <a:r>
              <a:t/>
            </a:r>
            <a:endParaRPr sz="2700">
              <a:latin typeface="Arial"/>
              <a:ea typeface="Arial"/>
              <a:cs typeface="Arial"/>
              <a:sym typeface="Arial"/>
            </a:endParaRPr>
          </a:p>
          <a:p>
            <a:pPr indent="-400050" lvl="0" marL="457200" rtl="0" algn="l">
              <a:lnSpc>
                <a:spcPct val="115000"/>
              </a:lnSpc>
              <a:spcBef>
                <a:spcPts val="1000"/>
              </a:spcBef>
              <a:spcAft>
                <a:spcPts val="0"/>
              </a:spcAft>
              <a:buSzPts val="2700"/>
              <a:buFont typeface="Arial"/>
              <a:buChar char="•"/>
            </a:pPr>
            <a:r>
              <a:rPr lang="en-US" sz="2700">
                <a:latin typeface="Arial"/>
                <a:ea typeface="Arial"/>
                <a:cs typeface="Arial"/>
                <a:sym typeface="Arial"/>
              </a:rPr>
              <a:t>DOJ now argues that the ADA and Section 504 do not require states to provide services in the most integrated setting in the broad way DOJ previously interpreted them.</a:t>
            </a:r>
            <a:endParaRPr sz="4400"/>
          </a:p>
        </p:txBody>
      </p:sp>
      <p:sp>
        <p:nvSpPr>
          <p:cNvPr id="193" name="Google Shape;193;g3fa9c166579_0_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fa9c166579_0_8"/>
          <p:cNvSpPr txBox="1"/>
          <p:nvPr>
            <p:ph type="title"/>
          </p:nvPr>
        </p:nvSpPr>
        <p:spPr>
          <a:xfrm>
            <a:off x="707750" y="2376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Why is this memo important?</a:t>
            </a:r>
            <a:endParaRPr/>
          </a:p>
        </p:txBody>
      </p:sp>
      <p:sp>
        <p:nvSpPr>
          <p:cNvPr id="200" name="Google Shape;200;g3fa9c166579_0_8"/>
          <p:cNvSpPr txBox="1"/>
          <p:nvPr>
            <p:ph idx="1" type="body"/>
          </p:nvPr>
        </p:nvSpPr>
        <p:spPr>
          <a:xfrm>
            <a:off x="838200" y="1563325"/>
            <a:ext cx="10515600" cy="4351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5000"/>
              </a:lnSpc>
              <a:spcBef>
                <a:spcPts val="1000"/>
              </a:spcBef>
              <a:spcAft>
                <a:spcPts val="0"/>
              </a:spcAft>
              <a:buNone/>
            </a:pPr>
            <a:r>
              <a:rPr lang="en-US">
                <a:latin typeface="Arial"/>
                <a:ea typeface="Arial"/>
                <a:cs typeface="Arial"/>
                <a:sym typeface="Arial"/>
              </a:rPr>
              <a:t>For years, states </a:t>
            </a:r>
            <a:r>
              <a:rPr i="1" lang="en-US">
                <a:latin typeface="Arial"/>
                <a:ea typeface="Arial"/>
                <a:cs typeface="Arial"/>
                <a:sym typeface="Arial"/>
              </a:rPr>
              <a:t>could</a:t>
            </a:r>
            <a:r>
              <a:rPr lang="en-US">
                <a:latin typeface="Arial"/>
                <a:ea typeface="Arial"/>
                <a:cs typeface="Arial"/>
                <a:sym typeface="Arial"/>
              </a:rPr>
              <a:t> violate the ADA by:</a:t>
            </a:r>
            <a:endParaRPr>
              <a:latin typeface="Arial"/>
              <a:ea typeface="Arial"/>
              <a:cs typeface="Arial"/>
              <a:sym typeface="Arial"/>
            </a:endParaRPr>
          </a:p>
          <a:p>
            <a:pPr indent="-406400" lvl="1" marL="914400" rtl="0" algn="l">
              <a:lnSpc>
                <a:spcPct val="115000"/>
              </a:lnSpc>
              <a:spcBef>
                <a:spcPts val="0"/>
              </a:spcBef>
              <a:spcAft>
                <a:spcPts val="0"/>
              </a:spcAft>
              <a:buSzPts val="2800"/>
              <a:buFont typeface="Arial"/>
              <a:buChar char="•"/>
            </a:pPr>
            <a:r>
              <a:rPr lang="en-US" sz="2800">
                <a:latin typeface="Arial"/>
                <a:ea typeface="Arial"/>
                <a:cs typeface="Arial"/>
                <a:sym typeface="Arial"/>
              </a:rPr>
              <a:t>institutionalizing people unnecessarily</a:t>
            </a:r>
            <a:endParaRPr sz="2800">
              <a:latin typeface="Arial"/>
              <a:ea typeface="Arial"/>
              <a:cs typeface="Arial"/>
              <a:sym typeface="Arial"/>
            </a:endParaRPr>
          </a:p>
          <a:p>
            <a:pPr indent="-406400" lvl="1" marL="914400" rtl="0" algn="l">
              <a:lnSpc>
                <a:spcPct val="115000"/>
              </a:lnSpc>
              <a:spcBef>
                <a:spcPts val="0"/>
              </a:spcBef>
              <a:spcAft>
                <a:spcPts val="0"/>
              </a:spcAft>
              <a:buSzPts val="2800"/>
              <a:buFont typeface="Arial"/>
              <a:buChar char="•"/>
            </a:pPr>
            <a:r>
              <a:rPr lang="en-US" sz="2800">
                <a:latin typeface="Arial"/>
                <a:ea typeface="Arial"/>
                <a:cs typeface="Arial"/>
                <a:sym typeface="Arial"/>
              </a:rPr>
              <a:t>through service systems, funding decisions, waiting lists, or cuts that put people at serious risk of institutionalization</a:t>
            </a:r>
            <a:endParaRPr sz="2800">
              <a:latin typeface="Arial"/>
              <a:ea typeface="Arial"/>
              <a:cs typeface="Arial"/>
              <a:sym typeface="Arial"/>
            </a:endParaRPr>
          </a:p>
          <a:p>
            <a:pPr indent="0" lvl="0" marL="0" rtl="0" algn="l">
              <a:lnSpc>
                <a:spcPct val="115000"/>
              </a:lnSpc>
              <a:spcBef>
                <a:spcPts val="0"/>
              </a:spcBef>
              <a:spcAft>
                <a:spcPts val="0"/>
              </a:spcAft>
              <a:buNone/>
            </a:pPr>
            <a:r>
              <a:t/>
            </a:r>
            <a:endParaRPr>
              <a:latin typeface="Arial"/>
              <a:ea typeface="Arial"/>
              <a:cs typeface="Arial"/>
              <a:sym typeface="Arial"/>
            </a:endParaRPr>
          </a:p>
          <a:p>
            <a:pPr indent="0" lvl="0" marL="0" rtl="0" algn="ctr">
              <a:lnSpc>
                <a:spcPct val="115000"/>
              </a:lnSpc>
              <a:spcBef>
                <a:spcPts val="0"/>
              </a:spcBef>
              <a:spcAft>
                <a:spcPts val="0"/>
              </a:spcAft>
              <a:buNone/>
            </a:pPr>
            <a:r>
              <a:rPr lang="en-US">
                <a:latin typeface="Arial"/>
                <a:ea typeface="Arial"/>
                <a:cs typeface="Arial"/>
                <a:sym typeface="Arial"/>
              </a:rPr>
              <a:t>The Olmstead ruling changed this.</a:t>
            </a:r>
            <a:endParaRPr>
              <a:latin typeface="Arial"/>
              <a:ea typeface="Arial"/>
              <a:cs typeface="Arial"/>
              <a:sym typeface="Arial"/>
            </a:endParaRPr>
          </a:p>
          <a:p>
            <a:pPr indent="0" lvl="0" marL="0" rtl="0" algn="l">
              <a:lnSpc>
                <a:spcPct val="115000"/>
              </a:lnSpc>
              <a:spcBef>
                <a:spcPts val="0"/>
              </a:spcBef>
              <a:spcAft>
                <a:spcPts val="0"/>
              </a:spcAft>
              <a:buNone/>
            </a:pPr>
            <a:r>
              <a:t/>
            </a:r>
            <a:endParaRPr>
              <a:latin typeface="Arial"/>
              <a:ea typeface="Arial"/>
              <a:cs typeface="Arial"/>
              <a:sym typeface="Arial"/>
            </a:endParaRPr>
          </a:p>
          <a:p>
            <a:pPr indent="0" lvl="0" marL="0" rtl="0" algn="ctr">
              <a:spcBef>
                <a:spcPts val="1000"/>
              </a:spcBef>
              <a:spcAft>
                <a:spcPts val="0"/>
              </a:spcAft>
              <a:buClr>
                <a:schemeClr val="dk1"/>
              </a:buClr>
              <a:buSzPts val="2800"/>
              <a:buFont typeface="Arial"/>
              <a:buNone/>
            </a:pPr>
            <a:r>
              <a:rPr b="1" lang="en-US">
                <a:latin typeface="Arial"/>
                <a:ea typeface="Arial"/>
                <a:cs typeface="Arial"/>
                <a:sym typeface="Arial"/>
              </a:rPr>
              <a:t>The new memo </a:t>
            </a:r>
            <a:r>
              <a:rPr b="1" lang="en-US">
                <a:latin typeface="Arial"/>
                <a:ea typeface="Arial"/>
                <a:cs typeface="Arial"/>
                <a:sym typeface="Arial"/>
              </a:rPr>
              <a:t>is a reversal of feds’ previous interpretation of Olmstead.</a:t>
            </a:r>
            <a:endParaRPr>
              <a:latin typeface="Arial"/>
              <a:ea typeface="Arial"/>
              <a:cs typeface="Arial"/>
              <a:sym typeface="Arial"/>
            </a:endParaRPr>
          </a:p>
        </p:txBody>
      </p:sp>
      <p:sp>
        <p:nvSpPr>
          <p:cNvPr id="201" name="Google Shape;201;g3fa9c166579_0_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
        <p:nvSpPr>
          <p:cNvPr id="202" name="Google Shape;202;g3fa9c166579_0_8"/>
          <p:cNvSpPr/>
          <p:nvPr/>
        </p:nvSpPr>
        <p:spPr>
          <a:xfrm>
            <a:off x="2781025" y="3671248"/>
            <a:ext cx="524100" cy="782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03" name="Google Shape;203;g3fa9c166579_0_8"/>
          <p:cNvSpPr/>
          <p:nvPr/>
        </p:nvSpPr>
        <p:spPr>
          <a:xfrm>
            <a:off x="8741225" y="3671248"/>
            <a:ext cx="524100" cy="782400"/>
          </a:xfrm>
          <a:prstGeom prst="up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3faaeb320be_1_8"/>
          <p:cNvSpPr txBox="1"/>
          <p:nvPr>
            <p:ph type="title"/>
          </p:nvPr>
        </p:nvSpPr>
        <p:spPr>
          <a:xfrm>
            <a:off x="803250" y="9430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Texas v. Kennedy</a:t>
            </a:r>
            <a:endParaRPr/>
          </a:p>
        </p:txBody>
      </p:sp>
      <p:sp>
        <p:nvSpPr>
          <p:cNvPr id="210" name="Google Shape;210;g3faaeb320be_1_8"/>
          <p:cNvSpPr txBox="1"/>
          <p:nvPr>
            <p:ph idx="1" type="body"/>
          </p:nvPr>
        </p:nvSpPr>
        <p:spPr>
          <a:xfrm>
            <a:off x="393125" y="1380325"/>
            <a:ext cx="11697900" cy="4796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2800"/>
              <a:buNone/>
            </a:pPr>
            <a:r>
              <a:rPr b="1" lang="en-US" sz="2400">
                <a:latin typeface="Arial"/>
                <a:ea typeface="Arial"/>
                <a:cs typeface="Arial"/>
                <a:sym typeface="Arial"/>
              </a:rPr>
              <a:t>What is it?</a:t>
            </a:r>
            <a:endParaRPr b="1" sz="2400">
              <a:latin typeface="Arial"/>
              <a:ea typeface="Arial"/>
              <a:cs typeface="Arial"/>
              <a:sym typeface="Arial"/>
            </a:endParaRPr>
          </a:p>
          <a:p>
            <a:pPr indent="-381000" lvl="0" marL="457200" rtl="0" algn="l">
              <a:lnSpc>
                <a:spcPct val="90000"/>
              </a:lnSpc>
              <a:spcBef>
                <a:spcPts val="1000"/>
              </a:spcBef>
              <a:spcAft>
                <a:spcPts val="0"/>
              </a:spcAft>
              <a:buSzPts val="2400"/>
              <a:buFont typeface="Arial"/>
              <a:buChar char="•"/>
            </a:pPr>
            <a:r>
              <a:rPr lang="en-US" sz="2400">
                <a:latin typeface="Arial"/>
                <a:ea typeface="Arial"/>
                <a:cs typeface="Arial"/>
                <a:sym typeface="Arial"/>
              </a:rPr>
              <a:t>lawsuit challenging parts of the federal government’s 2024 Section 504 rules.</a:t>
            </a:r>
            <a:endParaRPr sz="2400">
              <a:latin typeface="Arial"/>
              <a:ea typeface="Arial"/>
              <a:cs typeface="Arial"/>
              <a:sym typeface="Arial"/>
            </a:endParaRPr>
          </a:p>
          <a:p>
            <a:pPr indent="-381000" lvl="0" marL="457200" rtl="0" algn="l">
              <a:lnSpc>
                <a:spcPct val="90000"/>
              </a:lnSpc>
              <a:spcBef>
                <a:spcPts val="0"/>
              </a:spcBef>
              <a:spcAft>
                <a:spcPts val="0"/>
              </a:spcAft>
              <a:buSzPts val="2400"/>
              <a:buChar char="•"/>
            </a:pPr>
            <a:r>
              <a:rPr lang="en-US" sz="2400">
                <a:latin typeface="Arial"/>
                <a:ea typeface="Arial"/>
                <a:cs typeface="Arial"/>
                <a:sym typeface="Arial"/>
              </a:rPr>
              <a:t>does not overturn </a:t>
            </a:r>
            <a:r>
              <a:rPr i="1" lang="en-US" sz="2400">
                <a:latin typeface="Arial"/>
                <a:ea typeface="Arial"/>
                <a:cs typeface="Arial"/>
                <a:sym typeface="Arial"/>
              </a:rPr>
              <a:t>Olmstead</a:t>
            </a:r>
            <a:r>
              <a:rPr lang="en-US" sz="2400">
                <a:latin typeface="Arial"/>
                <a:ea typeface="Arial"/>
                <a:cs typeface="Arial"/>
                <a:sym typeface="Arial"/>
              </a:rPr>
              <a:t> or the ADA,</a:t>
            </a:r>
            <a:endParaRPr sz="2400">
              <a:latin typeface="Arial"/>
              <a:ea typeface="Arial"/>
              <a:cs typeface="Arial"/>
              <a:sym typeface="Arial"/>
            </a:endParaRPr>
          </a:p>
          <a:p>
            <a:pPr indent="0" lvl="0" marL="0" rtl="0" algn="l">
              <a:lnSpc>
                <a:spcPct val="90000"/>
              </a:lnSpc>
              <a:spcBef>
                <a:spcPts val="1000"/>
              </a:spcBef>
              <a:spcAft>
                <a:spcPts val="0"/>
              </a:spcAft>
              <a:buSzPts val="2800"/>
              <a:buNone/>
            </a:pPr>
            <a:r>
              <a:t/>
            </a:r>
            <a:endParaRPr sz="2400">
              <a:latin typeface="Arial"/>
              <a:ea typeface="Arial"/>
              <a:cs typeface="Arial"/>
              <a:sym typeface="Arial"/>
            </a:endParaRPr>
          </a:p>
          <a:p>
            <a:pPr indent="0" lvl="0" marL="0" rtl="0" algn="l">
              <a:lnSpc>
                <a:spcPct val="90000"/>
              </a:lnSpc>
              <a:spcBef>
                <a:spcPts val="1000"/>
              </a:spcBef>
              <a:spcAft>
                <a:spcPts val="0"/>
              </a:spcAft>
              <a:buSzPts val="2800"/>
              <a:buNone/>
            </a:pPr>
            <a:r>
              <a:rPr b="1" lang="en-US" sz="2400">
                <a:latin typeface="Arial"/>
                <a:ea typeface="Arial"/>
                <a:cs typeface="Arial"/>
                <a:sym typeface="Arial"/>
              </a:rPr>
              <a:t>What are the 2024 Section 504 rules? </a:t>
            </a:r>
            <a:endParaRPr b="1" sz="2400">
              <a:latin typeface="Arial"/>
              <a:ea typeface="Arial"/>
              <a:cs typeface="Arial"/>
              <a:sym typeface="Arial"/>
            </a:endParaRPr>
          </a:p>
          <a:p>
            <a:pPr indent="0" lvl="0" marL="0" rtl="0" algn="l">
              <a:lnSpc>
                <a:spcPct val="90000"/>
              </a:lnSpc>
              <a:spcBef>
                <a:spcPts val="1000"/>
              </a:spcBef>
              <a:spcAft>
                <a:spcPts val="0"/>
              </a:spcAft>
              <a:buSzPts val="2800"/>
              <a:buNone/>
            </a:pPr>
            <a:r>
              <a:rPr lang="en-US" sz="2400">
                <a:latin typeface="Arial"/>
                <a:ea typeface="Arial"/>
                <a:cs typeface="Arial"/>
                <a:sym typeface="Arial"/>
              </a:rPr>
              <a:t>Updated regulations on how the ban on disability discrimination applies to health and human services programs that receive HHS funding </a:t>
            </a:r>
            <a:endParaRPr sz="2400">
              <a:latin typeface="Arial"/>
              <a:ea typeface="Arial"/>
              <a:cs typeface="Arial"/>
              <a:sym typeface="Arial"/>
            </a:endParaRPr>
          </a:p>
          <a:p>
            <a:pPr indent="0" lvl="0" marL="0" rtl="0" algn="l">
              <a:lnSpc>
                <a:spcPct val="110000"/>
              </a:lnSpc>
              <a:spcBef>
                <a:spcPts val="2000"/>
              </a:spcBef>
              <a:spcAft>
                <a:spcPts val="0"/>
              </a:spcAft>
              <a:buSzPts val="2800"/>
              <a:buNone/>
            </a:pPr>
            <a:r>
              <a:t/>
            </a:r>
            <a:endParaRPr sz="2400">
              <a:solidFill>
                <a:srgbClr val="222222"/>
              </a:solidFill>
              <a:highlight>
                <a:schemeClr val="lt1"/>
              </a:highlight>
              <a:latin typeface="Arial"/>
              <a:ea typeface="Arial"/>
              <a:cs typeface="Arial"/>
              <a:sym typeface="Arial"/>
            </a:endParaRPr>
          </a:p>
          <a:p>
            <a:pPr indent="0" lvl="0" marL="0" rtl="0" algn="l">
              <a:lnSpc>
                <a:spcPct val="110000"/>
              </a:lnSpc>
              <a:spcBef>
                <a:spcPts val="2000"/>
              </a:spcBef>
              <a:spcAft>
                <a:spcPts val="600"/>
              </a:spcAft>
              <a:buSzPts val="2800"/>
              <a:buNone/>
            </a:pPr>
            <a:r>
              <a:rPr b="1" lang="en-US" sz="2400">
                <a:solidFill>
                  <a:srgbClr val="222222"/>
                </a:solidFill>
                <a:highlight>
                  <a:schemeClr val="lt1"/>
                </a:highlight>
                <a:latin typeface="Arial"/>
                <a:ea typeface="Arial"/>
                <a:cs typeface="Arial"/>
                <a:sym typeface="Arial"/>
              </a:rPr>
              <a:t>In August 2026, the feds joined the states in asking the court to remove the community-integration language from those Section 504 regulations. </a:t>
            </a:r>
            <a:endParaRPr b="1" sz="2400">
              <a:latin typeface="Arial"/>
              <a:ea typeface="Arial"/>
              <a:cs typeface="Arial"/>
              <a:sym typeface="Arial"/>
            </a:endParaRPr>
          </a:p>
        </p:txBody>
      </p:sp>
      <p:sp>
        <p:nvSpPr>
          <p:cNvPr id="211" name="Google Shape;211;g3faaeb320be_1_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h64645482dcfb49d6_0_5"/>
          <p:cNvSpPr txBox="1"/>
          <p:nvPr>
            <p:ph type="title"/>
          </p:nvPr>
        </p:nvSpPr>
        <p:spPr>
          <a:xfrm>
            <a:off x="740150" y="30907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Texas v. Kennedy Update</a:t>
            </a:r>
            <a:endParaRPr/>
          </a:p>
        </p:txBody>
      </p:sp>
      <p:sp>
        <p:nvSpPr>
          <p:cNvPr id="218" name="Google Shape;218;h64645482dcfb49d6_0_5"/>
          <p:cNvSpPr txBox="1"/>
          <p:nvPr>
            <p:ph idx="1" type="body"/>
          </p:nvPr>
        </p:nvSpPr>
        <p:spPr>
          <a:xfrm>
            <a:off x="838200" y="1777938"/>
            <a:ext cx="10515600" cy="4351200"/>
          </a:xfrm>
          <a:prstGeom prst="rect">
            <a:avLst/>
          </a:prstGeom>
        </p:spPr>
        <p:txBody>
          <a:bodyPr anchorCtr="0" anchor="t" bIns="45700" lIns="91425" spcFirstLastPara="1" rIns="91425" wrap="square" tIns="45700">
            <a:normAutofit fontScale="70000" lnSpcReduction="20000"/>
          </a:bodyPr>
          <a:lstStyle/>
          <a:p>
            <a:pPr indent="0" lvl="0" marL="0" rtl="0" algn="l">
              <a:spcBef>
                <a:spcPts val="1000"/>
              </a:spcBef>
              <a:spcAft>
                <a:spcPts val="0"/>
              </a:spcAft>
              <a:buNone/>
            </a:pPr>
            <a:r>
              <a:rPr b="1" lang="en-US" sz="3820">
                <a:latin typeface="Arial"/>
                <a:ea typeface="Arial"/>
                <a:cs typeface="Arial"/>
                <a:sym typeface="Arial"/>
              </a:rPr>
              <a:t>What happened? </a:t>
            </a:r>
            <a:endParaRPr b="1" sz="3820">
              <a:latin typeface="Arial"/>
              <a:ea typeface="Arial"/>
              <a:cs typeface="Arial"/>
              <a:sym typeface="Arial"/>
            </a:endParaRPr>
          </a:p>
          <a:p>
            <a:pPr indent="0" lvl="0" marL="0" rtl="0" algn="l">
              <a:lnSpc>
                <a:spcPct val="115000"/>
              </a:lnSpc>
              <a:spcBef>
                <a:spcPts val="1200"/>
              </a:spcBef>
              <a:spcAft>
                <a:spcPts val="0"/>
              </a:spcAft>
              <a:buNone/>
            </a:pPr>
            <a:r>
              <a:rPr lang="en-US" sz="3820">
                <a:latin typeface="Arial"/>
                <a:ea typeface="Arial"/>
                <a:cs typeface="Arial"/>
                <a:sym typeface="Arial"/>
              </a:rPr>
              <a:t>On September 23, 2026, a federal judge removed parts of the 2024 Section 504 rules</a:t>
            </a:r>
            <a:endParaRPr sz="3820">
              <a:latin typeface="Arial"/>
              <a:ea typeface="Arial"/>
              <a:cs typeface="Arial"/>
              <a:sym typeface="Arial"/>
            </a:endParaRPr>
          </a:p>
          <a:p>
            <a:pPr indent="0" lvl="0" marL="0" rtl="0" algn="l">
              <a:lnSpc>
                <a:spcPct val="115000"/>
              </a:lnSpc>
              <a:spcBef>
                <a:spcPts val="1200"/>
              </a:spcBef>
              <a:spcAft>
                <a:spcPts val="0"/>
              </a:spcAft>
              <a:buNone/>
            </a:pPr>
            <a:r>
              <a:t/>
            </a:r>
            <a:endParaRPr sz="3820">
              <a:latin typeface="Arial"/>
              <a:ea typeface="Arial"/>
              <a:cs typeface="Arial"/>
              <a:sym typeface="Arial"/>
            </a:endParaRPr>
          </a:p>
          <a:p>
            <a:pPr indent="0" lvl="0" marL="0" rtl="0" algn="l">
              <a:lnSpc>
                <a:spcPct val="115000"/>
              </a:lnSpc>
              <a:spcBef>
                <a:spcPts val="1200"/>
              </a:spcBef>
              <a:spcAft>
                <a:spcPts val="0"/>
              </a:spcAft>
              <a:buNone/>
            </a:pPr>
            <a:r>
              <a:rPr b="1" lang="en-US" sz="3820">
                <a:latin typeface="Arial"/>
                <a:ea typeface="Arial"/>
                <a:cs typeface="Arial"/>
                <a:sym typeface="Arial"/>
              </a:rPr>
              <a:t>What does this mean? </a:t>
            </a:r>
            <a:endParaRPr b="1" sz="3820">
              <a:latin typeface="Arial"/>
              <a:ea typeface="Arial"/>
              <a:cs typeface="Arial"/>
              <a:sym typeface="Arial"/>
            </a:endParaRPr>
          </a:p>
          <a:p>
            <a:pPr indent="0" lvl="0" marL="0" rtl="0" algn="l">
              <a:lnSpc>
                <a:spcPct val="115000"/>
              </a:lnSpc>
              <a:spcBef>
                <a:spcPts val="1200"/>
              </a:spcBef>
              <a:spcAft>
                <a:spcPts val="0"/>
              </a:spcAft>
              <a:buNone/>
            </a:pPr>
            <a:r>
              <a:rPr lang="en-US" sz="3820">
                <a:latin typeface="Arial"/>
                <a:ea typeface="Arial"/>
                <a:cs typeface="Arial"/>
                <a:sym typeface="Arial"/>
              </a:rPr>
              <a:t>Section 504, the ADA, and the </a:t>
            </a:r>
            <a:r>
              <a:rPr i="1" lang="en-US" sz="3820">
                <a:latin typeface="Arial"/>
                <a:ea typeface="Arial"/>
                <a:cs typeface="Arial"/>
                <a:sym typeface="Arial"/>
              </a:rPr>
              <a:t>Olmstead</a:t>
            </a:r>
            <a:r>
              <a:rPr lang="en-US" sz="3820">
                <a:latin typeface="Arial"/>
                <a:ea typeface="Arial"/>
                <a:cs typeface="Arial"/>
                <a:sym typeface="Arial"/>
              </a:rPr>
              <a:t> Supreme Court decision are </a:t>
            </a:r>
            <a:r>
              <a:rPr b="1" lang="en-US" sz="3820">
                <a:latin typeface="Arial"/>
                <a:ea typeface="Arial"/>
                <a:cs typeface="Arial"/>
                <a:sym typeface="Arial"/>
              </a:rPr>
              <a:t>still in place</a:t>
            </a:r>
            <a:r>
              <a:rPr lang="en-US" sz="3820">
                <a:latin typeface="Arial"/>
                <a:ea typeface="Arial"/>
                <a:cs typeface="Arial"/>
                <a:sym typeface="Arial"/>
              </a:rPr>
              <a:t>. People with disabilities still have legal protections against unnecessary institutionalization.</a:t>
            </a:r>
            <a:endParaRPr sz="3820">
              <a:latin typeface="Arial"/>
              <a:ea typeface="Arial"/>
              <a:cs typeface="Arial"/>
              <a:sym typeface="Arial"/>
            </a:endParaRPr>
          </a:p>
          <a:p>
            <a:pPr indent="0" lvl="0" marL="0" rtl="0" algn="l">
              <a:lnSpc>
                <a:spcPct val="115000"/>
              </a:lnSpc>
              <a:spcBef>
                <a:spcPts val="1200"/>
              </a:spcBef>
              <a:spcAft>
                <a:spcPts val="0"/>
              </a:spcAft>
              <a:buNone/>
            </a:pPr>
            <a:r>
              <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219" name="Google Shape;219;h64645482dcfb49d6_0_5"/>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3fa9c166579_0_22"/>
          <p:cNvSpPr txBox="1"/>
          <p:nvPr>
            <p:ph type="title"/>
          </p:nvPr>
        </p:nvSpPr>
        <p:spPr>
          <a:xfrm>
            <a:off x="750875"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latin typeface="Arial"/>
                <a:ea typeface="Arial"/>
                <a:cs typeface="Arial"/>
                <a:sym typeface="Arial"/>
              </a:rPr>
              <a:t>What does all this mean for Tennessee?</a:t>
            </a:r>
            <a:endParaRPr>
              <a:latin typeface="Arial"/>
              <a:ea typeface="Arial"/>
              <a:cs typeface="Arial"/>
              <a:sym typeface="Arial"/>
            </a:endParaRPr>
          </a:p>
        </p:txBody>
      </p:sp>
      <p:sp>
        <p:nvSpPr>
          <p:cNvPr id="226" name="Google Shape;226;g3fa9c166579_0_22"/>
          <p:cNvSpPr txBox="1"/>
          <p:nvPr>
            <p:ph idx="1" type="body"/>
          </p:nvPr>
        </p:nvSpPr>
        <p:spPr>
          <a:xfrm>
            <a:off x="838200" y="1598475"/>
            <a:ext cx="10515600" cy="4351200"/>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2000"/>
              </a:spcBef>
              <a:spcAft>
                <a:spcPts val="0"/>
              </a:spcAft>
              <a:buClr>
                <a:schemeClr val="dk1"/>
              </a:buClr>
              <a:buSzPts val="1100"/>
              <a:buFont typeface="Arial"/>
              <a:buNone/>
            </a:pPr>
            <a:r>
              <a:rPr b="1" lang="en-US" sz="2400">
                <a:solidFill>
                  <a:srgbClr val="222222"/>
                </a:solidFill>
                <a:highlight>
                  <a:srgbClr val="FFFFFF"/>
                </a:highlight>
                <a:latin typeface="Arial"/>
                <a:ea typeface="Arial"/>
                <a:cs typeface="Arial"/>
                <a:sym typeface="Arial"/>
              </a:rPr>
              <a:t>Can people with disabilities still bring Olmstead claims?</a:t>
            </a:r>
            <a:endParaRPr b="1" sz="2400">
              <a:solidFill>
                <a:srgbClr val="222222"/>
              </a:solidFill>
              <a:highlight>
                <a:srgbClr val="FFFFFF"/>
              </a:highlight>
              <a:latin typeface="Arial"/>
              <a:ea typeface="Arial"/>
              <a:cs typeface="Arial"/>
              <a:sym typeface="Arial"/>
            </a:endParaRPr>
          </a:p>
          <a:p>
            <a:pPr indent="0" lvl="0" marL="0" rtl="0" algn="l">
              <a:lnSpc>
                <a:spcPct val="150000"/>
              </a:lnSpc>
              <a:spcBef>
                <a:spcPts val="800"/>
              </a:spcBef>
              <a:spcAft>
                <a:spcPts val="0"/>
              </a:spcAft>
              <a:buClr>
                <a:schemeClr val="dk1"/>
              </a:buClr>
              <a:buSzPts val="1100"/>
              <a:buFont typeface="Arial"/>
              <a:buNone/>
            </a:pPr>
            <a:r>
              <a:rPr lang="en-US" sz="2400">
                <a:highlight>
                  <a:srgbClr val="FFFFFF"/>
                </a:highlight>
                <a:latin typeface="Arial"/>
                <a:ea typeface="Arial"/>
                <a:cs typeface="Arial"/>
                <a:sym typeface="Arial"/>
              </a:rPr>
              <a:t>Yes, people with disabilities can still bring Olmstead claims. The DOJ’s June 2026 opinion or July 2026 Federal Register notice don’t erase the ADA, Section 504, or the right to challenge unnecessary institutionalization. </a:t>
            </a:r>
            <a:endParaRPr sz="2400">
              <a:latin typeface="Arial"/>
              <a:ea typeface="Arial"/>
              <a:cs typeface="Arial"/>
              <a:sym typeface="Arial"/>
            </a:endParaRPr>
          </a:p>
          <a:p>
            <a:pPr indent="0" lvl="0" marL="0" rtl="0" algn="l">
              <a:lnSpc>
                <a:spcPct val="90000"/>
              </a:lnSpc>
              <a:spcBef>
                <a:spcPts val="1000"/>
              </a:spcBef>
              <a:spcAft>
                <a:spcPts val="0"/>
              </a:spcAft>
              <a:buSzPts val="2800"/>
              <a:buNone/>
            </a:pPr>
            <a:r>
              <a:t/>
            </a:r>
            <a:endParaRPr sz="2400">
              <a:latin typeface="Arial"/>
              <a:ea typeface="Arial"/>
              <a:cs typeface="Arial"/>
              <a:sym typeface="Arial"/>
            </a:endParaRPr>
          </a:p>
          <a:p>
            <a:pPr indent="0" lvl="0" marL="0" rtl="0" algn="l">
              <a:lnSpc>
                <a:spcPct val="90000"/>
              </a:lnSpc>
              <a:spcBef>
                <a:spcPts val="1000"/>
              </a:spcBef>
              <a:spcAft>
                <a:spcPts val="0"/>
              </a:spcAft>
              <a:buSzPts val="2800"/>
              <a:buNone/>
            </a:pPr>
            <a:r>
              <a:rPr b="1" lang="en-US" sz="2400">
                <a:latin typeface="Arial"/>
                <a:ea typeface="Arial"/>
                <a:cs typeface="Arial"/>
                <a:sym typeface="Arial"/>
              </a:rPr>
              <a:t>Watch out for Medicaid Cuts. </a:t>
            </a:r>
            <a:endParaRPr b="1" sz="2400">
              <a:latin typeface="Arial"/>
              <a:ea typeface="Arial"/>
              <a:cs typeface="Arial"/>
              <a:sym typeface="Arial"/>
            </a:endParaRPr>
          </a:p>
        </p:txBody>
      </p:sp>
      <p:sp>
        <p:nvSpPr>
          <p:cNvPr id="227" name="Google Shape;227;g3fa9c166579_0_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fa9c166579_0_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Public services in Tennessee law supports community-based services.</a:t>
            </a:r>
            <a:endParaRPr/>
          </a:p>
        </p:txBody>
      </p:sp>
      <p:sp>
        <p:nvSpPr>
          <p:cNvPr id="234" name="Google Shape;234;g3fa9c166579_0_15"/>
          <p:cNvSpPr txBox="1"/>
          <p:nvPr>
            <p:ph idx="1" type="body"/>
          </p:nvPr>
        </p:nvSpPr>
        <p:spPr>
          <a:xfrm>
            <a:off x="803250" y="2005150"/>
            <a:ext cx="10515600" cy="4351200"/>
          </a:xfrm>
          <a:prstGeom prst="rect">
            <a:avLst/>
          </a:prstGeom>
          <a:noFill/>
          <a:ln>
            <a:noFill/>
          </a:ln>
        </p:spPr>
        <p:txBody>
          <a:bodyPr anchorCtr="0" anchor="t" bIns="45700" lIns="91425" spcFirstLastPara="1" rIns="91425" wrap="square" tIns="45700">
            <a:normAutofit lnSpcReduction="20000"/>
          </a:bodyPr>
          <a:lstStyle/>
          <a:p>
            <a:pPr indent="-406400" lvl="0" marL="457200" rtl="0" algn="l">
              <a:lnSpc>
                <a:spcPct val="150000"/>
              </a:lnSpc>
              <a:spcBef>
                <a:spcPts val="1000"/>
              </a:spcBef>
              <a:spcAft>
                <a:spcPts val="0"/>
              </a:spcAft>
              <a:buSzPts val="2800"/>
              <a:buChar char="•"/>
            </a:pPr>
            <a:r>
              <a:rPr lang="en-US"/>
              <a:t>Long-term supports and services (LTSS)</a:t>
            </a:r>
            <a:endParaRPr/>
          </a:p>
          <a:p>
            <a:pPr indent="-406400" lvl="0" marL="457200" rtl="0" algn="l">
              <a:lnSpc>
                <a:spcPct val="150000"/>
              </a:lnSpc>
              <a:spcBef>
                <a:spcPts val="0"/>
              </a:spcBef>
              <a:spcAft>
                <a:spcPts val="0"/>
              </a:spcAft>
              <a:buSzPts val="2800"/>
              <a:buChar char="•"/>
            </a:pPr>
            <a:r>
              <a:rPr lang="en-US"/>
              <a:t>CHOICES</a:t>
            </a:r>
            <a:endParaRPr/>
          </a:p>
          <a:p>
            <a:pPr indent="-406400" lvl="0" marL="457200" rtl="0" algn="l">
              <a:lnSpc>
                <a:spcPct val="150000"/>
              </a:lnSpc>
              <a:spcBef>
                <a:spcPts val="0"/>
              </a:spcBef>
              <a:spcAft>
                <a:spcPts val="0"/>
              </a:spcAft>
              <a:buSzPts val="2800"/>
              <a:buChar char="•"/>
            </a:pPr>
            <a:r>
              <a:rPr lang="en-US"/>
              <a:t>Employment and Community First (ECF) Choices</a:t>
            </a:r>
            <a:endParaRPr/>
          </a:p>
          <a:p>
            <a:pPr indent="-406400" lvl="0" marL="457200" rtl="0" algn="l">
              <a:lnSpc>
                <a:spcPct val="150000"/>
              </a:lnSpc>
              <a:spcBef>
                <a:spcPts val="0"/>
              </a:spcBef>
              <a:spcAft>
                <a:spcPts val="0"/>
              </a:spcAft>
              <a:buSzPts val="2800"/>
              <a:buChar char="•"/>
            </a:pPr>
            <a:r>
              <a:rPr lang="en-US"/>
              <a:t>Katie Beckett</a:t>
            </a:r>
            <a:endParaRPr/>
          </a:p>
          <a:p>
            <a:pPr indent="-406400" lvl="0" marL="457200" rtl="0" algn="l">
              <a:lnSpc>
                <a:spcPct val="150000"/>
              </a:lnSpc>
              <a:spcBef>
                <a:spcPts val="0"/>
              </a:spcBef>
              <a:spcAft>
                <a:spcPts val="0"/>
              </a:spcAft>
              <a:buSzPts val="2800"/>
              <a:buChar char="•"/>
            </a:pPr>
            <a:r>
              <a:rPr lang="en-US"/>
              <a:t>OPTIONS for Community Living</a:t>
            </a:r>
            <a:endParaRPr/>
          </a:p>
          <a:p>
            <a:pPr indent="-406400" lvl="0" marL="457200" rtl="0" algn="l">
              <a:lnSpc>
                <a:spcPct val="150000"/>
              </a:lnSpc>
              <a:spcBef>
                <a:spcPts val="0"/>
              </a:spcBef>
              <a:spcAft>
                <a:spcPts val="0"/>
              </a:spcAft>
              <a:buSzPts val="2800"/>
              <a:buChar char="•"/>
            </a:pPr>
            <a:r>
              <a:rPr lang="en-US"/>
              <a:t>Family Support Program</a:t>
            </a:r>
            <a:endParaRPr/>
          </a:p>
          <a:p>
            <a:pPr indent="0" lvl="0" marL="457200" rtl="0" algn="l">
              <a:lnSpc>
                <a:spcPct val="90000"/>
              </a:lnSpc>
              <a:spcBef>
                <a:spcPts val="1000"/>
              </a:spcBef>
              <a:spcAft>
                <a:spcPts val="0"/>
              </a:spcAft>
              <a:buSzPts val="2800"/>
              <a:buNone/>
            </a:pPr>
            <a:r>
              <a:t/>
            </a:r>
            <a:endParaRPr/>
          </a:p>
          <a:p>
            <a:pPr indent="0" lvl="0" marL="0" rtl="0" algn="l">
              <a:lnSpc>
                <a:spcPct val="90000"/>
              </a:lnSpc>
              <a:spcBef>
                <a:spcPts val="1000"/>
              </a:spcBef>
              <a:spcAft>
                <a:spcPts val="0"/>
              </a:spcAft>
              <a:buSzPts val="2800"/>
              <a:buNone/>
            </a:pPr>
            <a:r>
              <a:t/>
            </a:r>
            <a:endParaRPr/>
          </a:p>
        </p:txBody>
      </p:sp>
      <p:sp>
        <p:nvSpPr>
          <p:cNvPr id="235" name="Google Shape;235;g3fa9c166579_0_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3fa6030b331_0_2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Community and Agency Responses</a:t>
            </a:r>
            <a:endParaRPr/>
          </a:p>
        </p:txBody>
      </p:sp>
      <p:sp>
        <p:nvSpPr>
          <p:cNvPr id="242" name="Google Shape;242;g3fa6030b331_0_21"/>
          <p:cNvSpPr txBox="1"/>
          <p:nvPr>
            <p:ph idx="1" type="body"/>
          </p:nvPr>
        </p:nvSpPr>
        <p:spPr>
          <a:xfrm>
            <a:off x="838200" y="1771625"/>
            <a:ext cx="10515600" cy="4351200"/>
          </a:xfrm>
          <a:prstGeom prst="rect">
            <a:avLst/>
          </a:prstGeom>
          <a:noFill/>
          <a:ln>
            <a:noFill/>
          </a:ln>
        </p:spPr>
        <p:txBody>
          <a:bodyPr anchorCtr="0" anchor="t" bIns="45700" lIns="91425" spcFirstLastPara="1" rIns="91425" wrap="square" tIns="45700">
            <a:normAutofit fontScale="77500" lnSpcReduction="20000"/>
          </a:bodyPr>
          <a:lstStyle/>
          <a:p>
            <a:pPr indent="-366395" lvl="0" marL="457200" rtl="0" algn="l">
              <a:spcBef>
                <a:spcPts val="1000"/>
              </a:spcBef>
              <a:spcAft>
                <a:spcPts val="0"/>
              </a:spcAft>
              <a:buSzPct val="100000"/>
              <a:buChar char="•"/>
            </a:pPr>
            <a:r>
              <a:rPr lang="en-US"/>
              <a:t>Community concerns - Self Advocates, Families, Disability Organizations and Beyond </a:t>
            </a:r>
            <a:endParaRPr/>
          </a:p>
          <a:p>
            <a:pPr indent="-366395" lvl="0" marL="457200" rtl="0" algn="l">
              <a:spcBef>
                <a:spcPts val="1000"/>
              </a:spcBef>
              <a:spcAft>
                <a:spcPts val="0"/>
              </a:spcAft>
              <a:buSzPct val="100000"/>
              <a:buChar char="•"/>
            </a:pPr>
            <a:r>
              <a:rPr lang="en-US"/>
              <a:t>American Association of Persons with Disabilities (AAPD) </a:t>
            </a:r>
            <a:r>
              <a:rPr lang="en-US" u="sng">
                <a:solidFill>
                  <a:schemeClr val="hlink"/>
                </a:solidFill>
                <a:hlinkClick r:id="rId3"/>
              </a:rPr>
              <a:t>https://www.aapd.com/</a:t>
            </a:r>
            <a:endParaRPr/>
          </a:p>
          <a:p>
            <a:pPr indent="-366395" lvl="0" marL="457200" rtl="0" algn="l">
              <a:spcBef>
                <a:spcPts val="1000"/>
              </a:spcBef>
              <a:spcAft>
                <a:spcPts val="0"/>
              </a:spcAft>
              <a:buSzPct val="100000"/>
              <a:buChar char="•"/>
            </a:pPr>
            <a:r>
              <a:rPr lang="en-US"/>
              <a:t>Family Voices National Statement </a:t>
            </a:r>
            <a:r>
              <a:rPr lang="en-US" u="sng">
                <a:solidFill>
                  <a:schemeClr val="hlink"/>
                </a:solidFill>
                <a:hlinkClick r:id="rId4"/>
              </a:rPr>
              <a:t>https://familyvoices.org/family-voices-response-to-the-department-of-justices-legal-opinion-memorandum/</a:t>
            </a:r>
            <a:endParaRPr/>
          </a:p>
          <a:p>
            <a:pPr indent="-366395" lvl="0" marL="457200" rtl="0" algn="l">
              <a:spcBef>
                <a:spcPts val="1000"/>
              </a:spcBef>
              <a:spcAft>
                <a:spcPts val="0"/>
              </a:spcAft>
              <a:buSzPct val="100000"/>
              <a:buChar char="•"/>
            </a:pPr>
            <a:r>
              <a:rPr lang="en-US"/>
              <a:t>The Arc of the United States - the DOJ opinion explained: </a:t>
            </a:r>
            <a:r>
              <a:rPr lang="en-US" u="sng">
                <a:solidFill>
                  <a:schemeClr val="hlink"/>
                </a:solidFill>
                <a:hlinkClick r:id="rId5"/>
              </a:rPr>
              <a:t>https://thearc.org/blog/doj-opinion-on-olmstead-</a:t>
            </a:r>
            <a:r>
              <a:rPr lang="en-US"/>
              <a:t> threatens-the-right-of-people-with-disabilities-to-live-in-the-community/</a:t>
            </a:r>
            <a:endParaRPr/>
          </a:p>
          <a:p>
            <a:pPr indent="-366395" lvl="0" marL="457200" rtl="0" algn="l">
              <a:spcBef>
                <a:spcPts val="1000"/>
              </a:spcBef>
              <a:spcAft>
                <a:spcPts val="0"/>
              </a:spcAft>
              <a:buSzPct val="100000"/>
              <a:buChar char="•"/>
            </a:pPr>
            <a:r>
              <a:rPr lang="en-US"/>
              <a:t>Tennessee Council on Developmental Disabilities newsletter: Jolene Sharp, Chief Strategy Officer</a:t>
            </a:r>
            <a:endParaRPr/>
          </a:p>
          <a:p>
            <a:pPr indent="-366395" lvl="0" marL="457200" rtl="0" algn="l">
              <a:spcBef>
                <a:spcPts val="1000"/>
              </a:spcBef>
              <a:spcAft>
                <a:spcPts val="0"/>
              </a:spcAft>
              <a:buSzPct val="100000"/>
              <a:buChar char="•"/>
            </a:pPr>
            <a:r>
              <a:rPr lang="en-US"/>
              <a:t>NAACP - one of the oldest and largest civil rights organizations in the United States that advocates for civil rights and social </a:t>
            </a:r>
            <a:r>
              <a:rPr lang="en-US"/>
              <a:t>justice - views the landmark 1999 Supreme Court decision Olmstead v. L.C. as one of the most critical civil rights rulings in American history, frequently highlighting the deep intersection between disability rights and racial justice.</a:t>
            </a:r>
            <a:endParaRPr/>
          </a:p>
        </p:txBody>
      </p:sp>
      <p:sp>
        <p:nvSpPr>
          <p:cNvPr id="243" name="Google Shape;243;g3fa6030b331_0_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solidFill>
                  <a:srgbClr val="FFFFFF"/>
                </a:solidFill>
              </a:rPr>
              <a:t>‹#›</a:t>
            </a:fld>
            <a:endParaRPr>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h12c036effedb49bc_0_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Resources</a:t>
            </a:r>
            <a:endParaRPr/>
          </a:p>
        </p:txBody>
      </p:sp>
      <p:sp>
        <p:nvSpPr>
          <p:cNvPr id="250" name="Google Shape;250;h12c036effedb49bc_0_0"/>
          <p:cNvSpPr txBox="1"/>
          <p:nvPr>
            <p:ph idx="1" type="body"/>
          </p:nvPr>
        </p:nvSpPr>
        <p:spPr>
          <a:xfrm>
            <a:off x="689700" y="1596125"/>
            <a:ext cx="10515600" cy="4351200"/>
          </a:xfrm>
          <a:prstGeom prst="rect">
            <a:avLst/>
          </a:prstGeom>
        </p:spPr>
        <p:txBody>
          <a:bodyPr anchorCtr="0" anchor="t" bIns="45700" lIns="91425" spcFirstLastPara="1" rIns="91425" wrap="square" tIns="45700">
            <a:normAutofit fontScale="70000" lnSpcReduction="20000"/>
          </a:bodyPr>
          <a:lstStyle/>
          <a:p>
            <a:pPr indent="-353060" lvl="0" marL="457200" rtl="0" algn="l">
              <a:spcBef>
                <a:spcPts val="1000"/>
              </a:spcBef>
              <a:spcAft>
                <a:spcPts val="0"/>
              </a:spcAft>
              <a:buSzPct val="100000"/>
              <a:buChar char="•"/>
            </a:pPr>
            <a:r>
              <a:rPr lang="en-US"/>
              <a:t>American Association of Persons with Disabilities (AAPD) webinar</a:t>
            </a:r>
            <a:endParaRPr/>
          </a:p>
          <a:p>
            <a:pPr indent="0" lvl="0" marL="457200" rtl="0" algn="l">
              <a:spcBef>
                <a:spcPts val="1000"/>
              </a:spcBef>
              <a:spcAft>
                <a:spcPts val="0"/>
              </a:spcAft>
              <a:buNone/>
            </a:pPr>
            <a:r>
              <a:rPr lang="en-US"/>
              <a:t> </a:t>
            </a:r>
            <a:r>
              <a:rPr lang="en-US" u="sng">
                <a:solidFill>
                  <a:schemeClr val="hlink"/>
                </a:solidFill>
                <a:hlinkClick r:id="rId3"/>
              </a:rPr>
              <a:t>https://youtu.be/H7AFrTff67E?si=4_OUQz9zCro9ZABX</a:t>
            </a:r>
            <a:endParaRPr/>
          </a:p>
          <a:p>
            <a:pPr indent="0" lvl="0" marL="457200" rtl="0" algn="l">
              <a:spcBef>
                <a:spcPts val="1000"/>
              </a:spcBef>
              <a:spcAft>
                <a:spcPts val="0"/>
              </a:spcAft>
              <a:buNone/>
            </a:pPr>
            <a:r>
              <a:t/>
            </a:r>
            <a:endParaRPr/>
          </a:p>
          <a:p>
            <a:pPr indent="-353060" lvl="0" marL="457200" rtl="0" algn="l">
              <a:spcBef>
                <a:spcPts val="1000"/>
              </a:spcBef>
              <a:spcAft>
                <a:spcPts val="0"/>
              </a:spcAft>
              <a:buSzPct val="100000"/>
              <a:buChar char="•"/>
            </a:pPr>
            <a:r>
              <a:rPr lang="en-US"/>
              <a:t>Autistic Self Advocacy Network plain language resource</a:t>
            </a:r>
            <a:endParaRPr/>
          </a:p>
          <a:p>
            <a:pPr indent="0" lvl="0" marL="0" rtl="0" algn="l">
              <a:spcBef>
                <a:spcPts val="1000"/>
              </a:spcBef>
              <a:spcAft>
                <a:spcPts val="0"/>
              </a:spcAft>
              <a:buNone/>
            </a:pPr>
            <a:r>
              <a:rPr lang="en-US"/>
              <a:t>   </a:t>
            </a:r>
            <a:r>
              <a:rPr lang="en-US" u="sng">
                <a:solidFill>
                  <a:schemeClr val="hlink"/>
                </a:solidFill>
                <a:hlinkClick r:id="rId4"/>
              </a:rPr>
              <a:t>https://autisticadvocacy.org/actioncenter/issues/community/rule/</a:t>
            </a:r>
            <a:endParaRPr/>
          </a:p>
          <a:p>
            <a:pPr indent="0" lvl="0" marL="457200" rtl="0" algn="l">
              <a:spcBef>
                <a:spcPts val="1000"/>
              </a:spcBef>
              <a:spcAft>
                <a:spcPts val="0"/>
              </a:spcAft>
              <a:buNone/>
            </a:pPr>
            <a:r>
              <a:t/>
            </a:r>
            <a:endParaRPr/>
          </a:p>
          <a:p>
            <a:pPr indent="-353060" lvl="0" marL="457200" rtl="0" algn="l">
              <a:spcBef>
                <a:spcPts val="1000"/>
              </a:spcBef>
              <a:spcAft>
                <a:spcPts val="0"/>
              </a:spcAft>
              <a:buSzPct val="100000"/>
              <a:buChar char="•"/>
            </a:pPr>
            <a:r>
              <a:rPr lang="en-US"/>
              <a:t>OlmsteadRights.org: plain-language information and self-advocacy tools</a:t>
            </a:r>
            <a:endParaRPr/>
          </a:p>
          <a:p>
            <a:pPr indent="0" lvl="0" marL="0" rtl="0" algn="l">
              <a:spcBef>
                <a:spcPts val="1000"/>
              </a:spcBef>
              <a:spcAft>
                <a:spcPts val="0"/>
              </a:spcAft>
              <a:buNone/>
            </a:pPr>
            <a:r>
              <a:rPr lang="en-US" u="sng">
                <a:solidFill>
                  <a:schemeClr val="hlink"/>
                </a:solidFill>
                <a:hlinkClick r:id="rId5"/>
              </a:rPr>
              <a:t>https://www.olmsteadrights.org/faq/</a:t>
            </a:r>
            <a:endParaRPr/>
          </a:p>
          <a:p>
            <a:pPr indent="0" lvl="0" marL="0" rtl="0" algn="l">
              <a:spcBef>
                <a:spcPts val="1000"/>
              </a:spcBef>
              <a:spcAft>
                <a:spcPts val="0"/>
              </a:spcAft>
              <a:buNone/>
            </a:pPr>
            <a:r>
              <a:t/>
            </a:r>
            <a:endParaRPr/>
          </a:p>
          <a:p>
            <a:pPr indent="-353060" lvl="0" marL="457200" rtl="0" algn="l">
              <a:spcBef>
                <a:spcPts val="1000"/>
              </a:spcBef>
              <a:spcAft>
                <a:spcPts val="0"/>
              </a:spcAft>
              <a:buSzPct val="100000"/>
              <a:buChar char="•"/>
            </a:pPr>
            <a:r>
              <a:rPr lang="en-US"/>
              <a:t>Disability Rights Tennessee: help understanding and defending your rights </a:t>
            </a:r>
            <a:r>
              <a:rPr lang="en-US" u="sng">
                <a:solidFill>
                  <a:schemeClr val="hlink"/>
                </a:solidFill>
                <a:hlinkClick r:id="rId6"/>
              </a:rPr>
              <a:t>https://www.disabilityrightstn.org/</a:t>
            </a:r>
            <a:endParaRPr/>
          </a:p>
          <a:p>
            <a:pPr indent="0" lvl="0" marL="457200" rtl="0" algn="l">
              <a:spcBef>
                <a:spcPts val="1000"/>
              </a:spcBef>
              <a:spcAft>
                <a:spcPts val="0"/>
              </a:spcAft>
              <a:buNone/>
            </a:pPr>
            <a:r>
              <a:t/>
            </a:r>
            <a:endParaRPr/>
          </a:p>
          <a:p>
            <a:pPr indent="-353060" lvl="0" marL="457200" rtl="0" algn="l">
              <a:spcBef>
                <a:spcPts val="1000"/>
              </a:spcBef>
              <a:spcAft>
                <a:spcPts val="0"/>
              </a:spcAft>
              <a:buSzPct val="100000"/>
              <a:buChar char="•"/>
            </a:pPr>
            <a:r>
              <a:rPr lang="en-US"/>
              <a:t>Tennessee Centers for Independent Living: </a:t>
            </a:r>
            <a:r>
              <a:rPr lang="en-US" u="sng">
                <a:solidFill>
                  <a:schemeClr val="hlink"/>
                </a:solidFill>
                <a:hlinkClick r:id="rId7"/>
              </a:rPr>
              <a:t>https://www.silctn.org/</a:t>
            </a:r>
            <a:endParaRPr/>
          </a:p>
        </p:txBody>
      </p:sp>
      <p:sp>
        <p:nvSpPr>
          <p:cNvPr id="251" name="Google Shape;251;h12c036effedb49bc_0_0"/>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h12c036effedb49bc_0_6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TN Disability Coalition Plans</a:t>
            </a:r>
            <a:endParaRPr/>
          </a:p>
        </p:txBody>
      </p:sp>
      <p:sp>
        <p:nvSpPr>
          <p:cNvPr id="258" name="Google Shape;258;h12c036effedb49bc_0_62"/>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Organizing members</a:t>
            </a:r>
            <a:endParaRPr/>
          </a:p>
          <a:p>
            <a:pPr indent="-406400" lvl="0" marL="457200" rtl="0" algn="l">
              <a:spcBef>
                <a:spcPts val="0"/>
              </a:spcBef>
              <a:spcAft>
                <a:spcPts val="0"/>
              </a:spcAft>
              <a:buSzPts val="2800"/>
              <a:buChar char="•"/>
            </a:pPr>
            <a:r>
              <a:rPr lang="en-US"/>
              <a:t>Send a letter to TN Delegation in US Congress, Letter to TN Department of Disability &amp; Aging Commissioner, Letter to TN Department of Mental Health and Substance Abuse Services Commissioner</a:t>
            </a:r>
            <a:endParaRPr/>
          </a:p>
          <a:p>
            <a:pPr indent="-406400" lvl="0" marL="457200" rtl="0" algn="l">
              <a:spcBef>
                <a:spcPts val="0"/>
              </a:spcBef>
              <a:spcAft>
                <a:spcPts val="0"/>
              </a:spcAft>
              <a:buSzPts val="2800"/>
              <a:buChar char="•"/>
            </a:pPr>
            <a:r>
              <a:rPr lang="en-US"/>
              <a:t>Developing educational resource for the community</a:t>
            </a:r>
            <a:endParaRPr/>
          </a:p>
          <a:p>
            <a:pPr indent="-406400" lvl="0" marL="457200" rtl="0" algn="l">
              <a:spcBef>
                <a:spcPts val="0"/>
              </a:spcBef>
              <a:spcAft>
                <a:spcPts val="0"/>
              </a:spcAft>
              <a:buSzPts val="2800"/>
              <a:buChar char="•"/>
            </a:pPr>
            <a:r>
              <a:rPr lang="en-US"/>
              <a:t>Call to action for the community to share about community services that matter to them with TN state legislators</a:t>
            </a:r>
            <a:endParaRPr/>
          </a:p>
        </p:txBody>
      </p:sp>
      <p:sp>
        <p:nvSpPr>
          <p:cNvPr id="259" name="Google Shape;259;h12c036effedb49bc_0_62"/>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h12c036effedb49bc_0_12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What can you do?</a:t>
            </a:r>
            <a:endParaRPr/>
          </a:p>
        </p:txBody>
      </p:sp>
      <p:sp>
        <p:nvSpPr>
          <p:cNvPr id="265" name="Google Shape;265;h12c036effedb49bc_0_122"/>
          <p:cNvSpPr txBox="1"/>
          <p:nvPr>
            <p:ph idx="1" type="body"/>
          </p:nvPr>
        </p:nvSpPr>
        <p:spPr>
          <a:xfrm>
            <a:off x="838200" y="1825625"/>
            <a:ext cx="10515600" cy="3969600"/>
          </a:xfrm>
          <a:prstGeom prst="rect">
            <a:avLst/>
          </a:prstGeom>
          <a:noFill/>
          <a:ln>
            <a:noFill/>
          </a:ln>
        </p:spPr>
        <p:txBody>
          <a:bodyPr anchorCtr="0" anchor="t" bIns="45700" lIns="91425" spcFirstLastPara="1" rIns="91425" wrap="square" tIns="45700">
            <a:normAutofit fontScale="77500" lnSpcReduction="20000"/>
          </a:bodyPr>
          <a:lstStyle/>
          <a:p>
            <a:pPr indent="-228600" lvl="0" marL="457200" rtl="0" algn="l">
              <a:spcBef>
                <a:spcPts val="1000"/>
              </a:spcBef>
              <a:spcAft>
                <a:spcPts val="0"/>
              </a:spcAft>
              <a:buClr>
                <a:schemeClr val="dk1"/>
              </a:buClr>
              <a:buSzPct val="39286"/>
              <a:buFont typeface="Arial"/>
              <a:buNone/>
            </a:pPr>
            <a:r>
              <a:rPr lang="en-US"/>
              <a:t>Take 2 minutes. Contact your legislator.</a:t>
            </a:r>
            <a:endParaRPr/>
          </a:p>
          <a:p>
            <a:pPr indent="-228600" lvl="0" marL="457200" rtl="0" algn="l">
              <a:spcBef>
                <a:spcPts val="1000"/>
              </a:spcBef>
              <a:spcAft>
                <a:spcPts val="0"/>
              </a:spcAft>
              <a:buClr>
                <a:schemeClr val="dk1"/>
              </a:buClr>
              <a:buSzPct val="39286"/>
              <a:buFont typeface="Arial"/>
              <a:buNone/>
            </a:pPr>
            <a:r>
              <a:rPr lang="en-US"/>
              <a:t>Your story is the single most powerful tool we have. Find your state legislator’s contact</a:t>
            </a:r>
            <a:endParaRPr/>
          </a:p>
          <a:p>
            <a:pPr indent="-228600" lvl="0" marL="457200" rtl="0" algn="l">
              <a:spcBef>
                <a:spcPts val="1000"/>
              </a:spcBef>
              <a:spcAft>
                <a:spcPts val="0"/>
              </a:spcAft>
              <a:buClr>
                <a:schemeClr val="dk1"/>
              </a:buClr>
              <a:buSzPct val="39286"/>
              <a:buFont typeface="Arial"/>
              <a:buNone/>
            </a:pPr>
            <a:r>
              <a:rPr lang="en-US"/>
              <a:t>information using this link: https://wapp.capitol.tn.gov/apps/fml/search</a:t>
            </a:r>
            <a:endParaRPr/>
          </a:p>
          <a:p>
            <a:pPr indent="-228600" lvl="0" marL="457200" rtl="0" algn="l">
              <a:spcBef>
                <a:spcPts val="1000"/>
              </a:spcBef>
              <a:spcAft>
                <a:spcPts val="0"/>
              </a:spcAft>
              <a:buSzPct val="39286"/>
              <a:buNone/>
            </a:pPr>
            <a:r>
              <a:rPr lang="en-US"/>
              <a:t>For tips on what you could write, check out our template letter available at: </a:t>
            </a:r>
            <a:r>
              <a:rPr lang="en-US" u="sng">
                <a:solidFill>
                  <a:schemeClr val="hlink"/>
                </a:solidFill>
                <a:hlinkClick r:id="rId3"/>
              </a:rPr>
              <a:t>www.tndisability.org</a:t>
            </a:r>
            <a:endParaRPr/>
          </a:p>
          <a:p>
            <a:pPr indent="-228600" lvl="0" marL="457200" rtl="0" algn="l">
              <a:spcBef>
                <a:spcPts val="1000"/>
              </a:spcBef>
              <a:spcAft>
                <a:spcPts val="0"/>
              </a:spcAft>
              <a:buClr>
                <a:schemeClr val="dk1"/>
              </a:buClr>
              <a:buSzPct val="39286"/>
              <a:buFont typeface="Arial"/>
              <a:buNone/>
            </a:pPr>
            <a:r>
              <a:t/>
            </a:r>
            <a:endParaRPr/>
          </a:p>
          <a:p>
            <a:pPr indent="-228600" lvl="0" marL="457200" rtl="0" algn="l">
              <a:spcBef>
                <a:spcPts val="1000"/>
              </a:spcBef>
              <a:spcAft>
                <a:spcPts val="0"/>
              </a:spcAft>
              <a:buClr>
                <a:schemeClr val="dk1"/>
              </a:buClr>
              <a:buSzPct val="39286"/>
              <a:buFont typeface="Arial"/>
              <a:buNone/>
            </a:pPr>
            <a:r>
              <a:rPr lang="en-US"/>
              <a:t>Need help or want to learn more?</a:t>
            </a:r>
            <a:endParaRPr/>
          </a:p>
          <a:p>
            <a:pPr indent="-366395" lvl="0" marL="457200" rtl="0" algn="l">
              <a:spcBef>
                <a:spcPts val="1000"/>
              </a:spcBef>
              <a:spcAft>
                <a:spcPts val="0"/>
              </a:spcAft>
              <a:buSzPct val="100000"/>
              <a:buChar char="•"/>
            </a:pPr>
            <a:r>
              <a:rPr lang="en-US"/>
              <a:t>Disability Rights Tennessee: help understanding and defending your rights: </a:t>
            </a:r>
            <a:r>
              <a:rPr lang="en-US" u="sng">
                <a:solidFill>
                  <a:schemeClr val="hlink"/>
                </a:solidFill>
                <a:hlinkClick r:id="rId4"/>
              </a:rPr>
              <a:t>https://www.disabilityrightstn.org/</a:t>
            </a:r>
            <a:endParaRPr/>
          </a:p>
          <a:p>
            <a:pPr indent="-366395" lvl="0" marL="457200" rtl="0" algn="l">
              <a:spcBef>
                <a:spcPts val="0"/>
              </a:spcBef>
              <a:spcAft>
                <a:spcPts val="0"/>
              </a:spcAft>
              <a:buSzPct val="100000"/>
              <a:buChar char="•"/>
            </a:pPr>
            <a:r>
              <a:rPr lang="en-US"/>
              <a:t>Tennessee Justice Center: </a:t>
            </a:r>
            <a:r>
              <a:rPr lang="en-US" u="sng">
                <a:solidFill>
                  <a:schemeClr val="hlink"/>
                </a:solidFill>
                <a:hlinkClick r:id="rId5"/>
              </a:rPr>
              <a:t>https://www.tnjustice.org/freehelp</a:t>
            </a:r>
            <a:endParaRPr/>
          </a:p>
          <a:p>
            <a:pPr indent="-366395" lvl="0" marL="457200" rtl="0" algn="l">
              <a:spcBef>
                <a:spcPts val="0"/>
              </a:spcBef>
              <a:spcAft>
                <a:spcPts val="0"/>
              </a:spcAft>
              <a:buSzPct val="100000"/>
              <a:buChar char="•"/>
            </a:pPr>
            <a:r>
              <a:rPr lang="en-US"/>
              <a:t>OlmsteadRights.org: plain-language information and self-advocacy tools: </a:t>
            </a:r>
            <a:r>
              <a:rPr lang="en-US" u="sng">
                <a:solidFill>
                  <a:schemeClr val="hlink"/>
                </a:solidFill>
                <a:hlinkClick r:id="rId6"/>
              </a:rPr>
              <a:t>https://www.olmsteadrights.org/faq/</a:t>
            </a:r>
            <a:endParaRPr/>
          </a:p>
          <a:p>
            <a:pPr indent="-366395" lvl="0" marL="457200" rtl="0" algn="l">
              <a:spcBef>
                <a:spcPts val="0"/>
              </a:spcBef>
              <a:spcAft>
                <a:spcPts val="0"/>
              </a:spcAft>
              <a:buSzPct val="100000"/>
              <a:buChar char="•"/>
            </a:pPr>
            <a:r>
              <a:rPr lang="en-US"/>
              <a:t>Tennessee Centers for Independent Living: https://www.silctn.org/</a:t>
            </a:r>
            <a:endParaRPr/>
          </a:p>
        </p:txBody>
      </p:sp>
      <p:sp>
        <p:nvSpPr>
          <p:cNvPr id="266" name="Google Shape;266;h12c036effedb49bc_0_1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4400"/>
              <a:buNone/>
            </a:pPr>
            <a:r>
              <a:rPr lang="en-US"/>
              <a:t>Questions?</a:t>
            </a:r>
            <a:endParaRPr/>
          </a:p>
        </p:txBody>
      </p:sp>
      <p:sp>
        <p:nvSpPr>
          <p:cNvPr id="272" name="Google Shape;272;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1000"/>
              </a:spcBef>
              <a:spcAft>
                <a:spcPts val="0"/>
              </a:spcAft>
              <a:buSzPts val="2800"/>
              <a:buNone/>
            </a:pPr>
            <a:r>
              <a:rPr lang="en-US"/>
              <a:t>If we don’t have enough time to answer your questions today, please contact Justine Hrvatin via email at: </a:t>
            </a:r>
            <a:r>
              <a:rPr lang="en-US" u="sng">
                <a:solidFill>
                  <a:schemeClr val="hlink"/>
                </a:solidFill>
                <a:hlinkClick r:id="rId3"/>
              </a:rPr>
              <a:t>justine_h@tndisability.org</a:t>
            </a:r>
            <a:r>
              <a:rPr lang="en-US"/>
              <a:t> or 615-383-9442</a:t>
            </a:r>
            <a:endParaRPr/>
          </a:p>
        </p:txBody>
      </p:sp>
      <p:sp>
        <p:nvSpPr>
          <p:cNvPr id="273" name="Google Shape;27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8"/>
          <p:cNvSpPr/>
          <p:nvPr/>
        </p:nvSpPr>
        <p:spPr>
          <a:xfrm>
            <a:off x="3168929" y="3429000"/>
            <a:ext cx="6813271" cy="92328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lt1"/>
                </a:solidFill>
                <a:latin typeface="Avenir"/>
                <a:ea typeface="Avenir"/>
                <a:cs typeface="Avenir"/>
                <a:sym typeface="Avenir"/>
              </a:rPr>
              <a:t>Thank you!</a:t>
            </a:r>
            <a:endParaRPr b="0" i="0" sz="1000" u="none" cap="none" strike="noStrike">
              <a:solidFill>
                <a:schemeClr val="lt1"/>
              </a:solidFill>
              <a:latin typeface="Calibri"/>
              <a:ea typeface="Calibri"/>
              <a:cs typeface="Calibri"/>
              <a:sym typeface="Calibri"/>
            </a:endParaRPr>
          </a:p>
        </p:txBody>
      </p:sp>
      <p:pic>
        <p:nvPicPr>
          <p:cNvPr descr="White TDC Logo. " id="280" name="Google Shape;280;p28"/>
          <p:cNvPicPr preferRelativeResize="0"/>
          <p:nvPr/>
        </p:nvPicPr>
        <p:blipFill rotWithShape="1">
          <a:blip r:embed="rId3">
            <a:alphaModFix/>
          </a:blip>
          <a:srcRect b="0" l="0" r="0" t="0"/>
          <a:stretch/>
        </p:blipFill>
        <p:spPr>
          <a:xfrm>
            <a:off x="5454396" y="5226020"/>
            <a:ext cx="1829807" cy="1130330"/>
          </a:xfrm>
          <a:prstGeom prst="rect">
            <a:avLst/>
          </a:prstGeom>
          <a:noFill/>
          <a:ln>
            <a:noFill/>
          </a:ln>
        </p:spPr>
      </p:pic>
      <p:sp>
        <p:nvSpPr>
          <p:cNvPr id="281" name="Google Shape;281;p2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2016-03-16T21:08:41Z</dcterms:created>
  <dc:creator>Robert Rehley</dc:creator>
</cp:coreProperties>
</file>